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1073" r:id="rId3"/>
    <p:sldId id="1071" r:id="rId4"/>
    <p:sldId id="1074" r:id="rId5"/>
    <p:sldId id="1076" r:id="rId6"/>
    <p:sldId id="1075" r:id="rId7"/>
    <p:sldId id="1079" r:id="rId8"/>
    <p:sldId id="1080" r:id="rId9"/>
    <p:sldId id="1081" r:id="rId10"/>
    <p:sldId id="1083" r:id="rId11"/>
    <p:sldId id="1084" r:id="rId12"/>
    <p:sldId id="1082" r:id="rId13"/>
    <p:sldId id="1085" r:id="rId14"/>
    <p:sldId id="1086" r:id="rId15"/>
    <p:sldId id="1087" r:id="rId16"/>
    <p:sldId id="1090" r:id="rId17"/>
    <p:sldId id="1089" r:id="rId18"/>
    <p:sldId id="1091" r:id="rId19"/>
    <p:sldId id="1092" r:id="rId20"/>
    <p:sldId id="1093" r:id="rId21"/>
    <p:sldId id="1095" r:id="rId22"/>
    <p:sldId id="1121" r:id="rId23"/>
    <p:sldId id="1098" r:id="rId24"/>
    <p:sldId id="1132" r:id="rId25"/>
    <p:sldId id="1100" r:id="rId26"/>
    <p:sldId id="1113" r:id="rId27"/>
    <p:sldId id="1111" r:id="rId28"/>
    <p:sldId id="1109" r:id="rId29"/>
    <p:sldId id="1110" r:id="rId30"/>
    <p:sldId id="1101" r:id="rId31"/>
    <p:sldId id="1133" r:id="rId32"/>
    <p:sldId id="1134" r:id="rId33"/>
    <p:sldId id="1114" r:id="rId34"/>
    <p:sldId id="1115" r:id="rId35"/>
    <p:sldId id="1116" r:id="rId36"/>
    <p:sldId id="1135" r:id="rId37"/>
    <p:sldId id="1136" r:id="rId38"/>
    <p:sldId id="1104" r:id="rId39"/>
    <p:sldId id="1068" r:id="rId40"/>
    <p:sldId id="1122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30" r:id="rId49"/>
    <p:sldId id="1063" r:id="rId50"/>
    <p:sldId id="1123" r:id="rId51"/>
    <p:sldId id="1124" r:id="rId52"/>
    <p:sldId id="1125" r:id="rId53"/>
    <p:sldId id="1060" r:id="rId54"/>
    <p:sldId id="1061" r:id="rId55"/>
    <p:sldId id="1062" r:id="rId56"/>
    <p:sldId id="1077" r:id="rId57"/>
    <p:sldId id="1107" r:id="rId58"/>
    <p:sldId id="1108" r:id="rId59"/>
    <p:sldId id="1106" r:id="rId60"/>
    <p:sldId id="106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F0"/>
    <a:srgbClr val="00B050"/>
    <a:srgbClr val="FF0000"/>
    <a:srgbClr val="00FF00"/>
    <a:srgbClr val="FF80FF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9" autoAdjust="0"/>
    <p:restoredTop sz="70692" autoAdjust="0"/>
  </p:normalViewPr>
  <p:slideViewPr>
    <p:cSldViewPr snapToGrid="0">
      <p:cViewPr varScale="1">
        <p:scale>
          <a:sx n="62" d="100"/>
          <a:sy n="62" d="100"/>
        </p:scale>
        <p:origin x="801" y="39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08B3-CE96-4F48-9F32-ABF02B1271FF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F6C39-F400-4C04-89EE-4F7F47AD7C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3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Many possible physical implementations of qubits:</a:t>
            </a:r>
          </a:p>
          <a:p>
            <a:r>
              <a:rPr lang="en-CA" dirty="0"/>
              <a:t>Photo polarization</a:t>
            </a:r>
          </a:p>
          <a:p>
            <a:r>
              <a:rPr lang="en-CA" dirty="0"/>
              <a:t>Particle spin (ions, electrons)</a:t>
            </a:r>
          </a:p>
          <a:p>
            <a:r>
              <a:rPr lang="en-CA" dirty="0"/>
              <a:t>Superconducting current loops</a:t>
            </a:r>
          </a:p>
          <a:p>
            <a:r>
              <a:rPr lang="en-CA" dirty="0"/>
              <a:t>Current chips suffer from noise and decoherence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473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6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09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83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5587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013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two qubits equivalent to</a:t>
            </a:r>
          </a:p>
          <a:p>
            <a:r>
              <a:rPr lang="en-CA" dirty="0"/>
              <a:t>    //     https://algassert.com/quirk#circuit={%22cols%22:[[%22X^%C2%BD%22,%22X%22],[%22H%22,%22X^%C2%BD%22],[%22%E2%80%A2%22,%22X%22]]}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|0&gt;---(x^0.5)--</a:t>
            </a:r>
            <a:r>
              <a:rPr lang="en-CA" dirty="0" err="1"/>
              <a:t>hadamard</a:t>
            </a:r>
            <a:r>
              <a:rPr lang="en-CA" dirty="0"/>
              <a:t>----o-----</a:t>
            </a:r>
          </a:p>
          <a:p>
            <a:r>
              <a:rPr lang="en-CA" dirty="0"/>
              <a:t>//                                     |</a:t>
            </a:r>
          </a:p>
          <a:p>
            <a:r>
              <a:rPr lang="en-CA" dirty="0"/>
              <a:t>// qubit q1 |0&gt;-----(+)-----(x^0.5)---(+)----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CMatrix.tensor</a:t>
            </a:r>
            <a:r>
              <a:rPr lang="en-CA" dirty="0"/>
              <a:t>( </a:t>
            </a:r>
            <a:r>
              <a:rPr lang="en-CA" dirty="0" err="1"/>
              <a:t>CMatrix.ketZero</a:t>
            </a:r>
            <a:r>
              <a:rPr lang="en-CA" dirty="0"/>
              <a:t> /*q1*/, </a:t>
            </a:r>
            <a:r>
              <a:rPr lang="en-CA" dirty="0" err="1"/>
              <a:t>CMatrix.ketZero</a:t>
            </a:r>
            <a:r>
              <a:rPr lang="en-CA" dirty="0"/>
              <a:t> /*q0*/ );</a:t>
            </a:r>
          </a:p>
          <a:p>
            <a:r>
              <a:rPr lang="en-CA" dirty="0"/>
              <a:t>step1 = </a:t>
            </a:r>
            <a:r>
              <a:rPr lang="en-CA" dirty="0" err="1"/>
              <a:t>CMatrix.tensor</a:t>
            </a:r>
            <a:r>
              <a:rPr lang="en-CA" dirty="0"/>
              <a:t>( CMatrix.gate2x2not /*q1*/, CMatrix.gate2x2rootx /*q0*/ );</a:t>
            </a:r>
          </a:p>
          <a:p>
            <a:r>
              <a:rPr lang="en-CA" dirty="0"/>
              <a:t>step2 = </a:t>
            </a:r>
            <a:r>
              <a:rPr lang="en-CA" dirty="0" err="1"/>
              <a:t>CMatrix.tensor</a:t>
            </a:r>
            <a:r>
              <a:rPr lang="en-CA" dirty="0"/>
              <a:t>( CMatrix.gate2x2rootx /*q1*/, CMatrix.gate2x2hadamard /*q0*/ );</a:t>
            </a:r>
          </a:p>
          <a:p>
            <a:r>
              <a:rPr lang="en-CA" dirty="0"/>
              <a:t>step3 = CMatrix.gate4x4cnot;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step2.toString({decimalPrecision:2}),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step1.toString(),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three qubits equivalent to</a:t>
            </a:r>
          </a:p>
          <a:p>
            <a:r>
              <a:rPr lang="en-CA" dirty="0"/>
              <a:t>    //     https://algassert.com/quirk#circuit={%22cols%22:[[%22X^%C2%BC%22,%22Y^%C2%BC%22,%22H%22],[1,%22X^%C2%BC%22],[1,%22Swap%22,%22Swap%22]]}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|0&gt;----(x^0.25)-----------------------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|0&gt;----(y^0.25)-----(x^0.25)----X-----</a:t>
            </a:r>
          </a:p>
          <a:p>
            <a:r>
              <a:rPr lang="en-CA" dirty="0"/>
              <a:t>//                                          |</a:t>
            </a:r>
          </a:p>
          <a:p>
            <a:r>
              <a:rPr lang="en-CA" dirty="0"/>
              <a:t>// qubit q2 |0&gt;-------H---------------------X-----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CMatrix.ketZero</a:t>
            </a:r>
            <a:r>
              <a:rPr lang="en-CA" dirty="0"/>
              <a:t> /*q2*/, </a:t>
            </a:r>
            <a:r>
              <a:rPr lang="en-CA" dirty="0" err="1"/>
              <a:t>CMatrix.ketZero</a:t>
            </a:r>
            <a:r>
              <a:rPr lang="en-CA" dirty="0"/>
              <a:t> /*q1*/, </a:t>
            </a:r>
            <a:r>
              <a:rPr lang="en-CA" dirty="0" err="1"/>
              <a:t>CMatrix.ketZero</a:t>
            </a:r>
            <a:r>
              <a:rPr lang="en-CA" dirty="0"/>
              <a:t> /*q0*/ ] );</a:t>
            </a:r>
          </a:p>
          <a:p>
            <a:r>
              <a:rPr lang="en-CA" dirty="0"/>
              <a:t>step1 = </a:t>
            </a:r>
            <a:r>
              <a:rPr lang="en-CA" dirty="0" err="1"/>
              <a:t>CMatrix.naryTensor</a:t>
            </a:r>
            <a:r>
              <a:rPr lang="en-CA" dirty="0"/>
              <a:t>( [ CMatrix.gate2x2hadamard /*q2*/, CMatrix.gate2x2fourthrooty /*q1*/, CMatrix.gate2x2fourthrootx /*q0*/ ] );</a:t>
            </a:r>
          </a:p>
          <a:p>
            <a:r>
              <a:rPr lang="en-CA" dirty="0"/>
              <a:t>step2 = </a:t>
            </a:r>
            <a:r>
              <a:rPr lang="en-CA" dirty="0" err="1"/>
              <a:t>CMatrix.naryTensor</a:t>
            </a:r>
            <a:r>
              <a:rPr lang="en-CA" dirty="0"/>
              <a:t>( [ CMatrix.gate2x2identity /*q2*/, CMatrix.gate2x2fourthrootx /*q1*/, CMatrix.gate2x2identity /*q0*/ ] );</a:t>
            </a:r>
          </a:p>
          <a:p>
            <a:r>
              <a:rPr lang="en-CA" dirty="0"/>
              <a:t>step3 = </a:t>
            </a:r>
            <a:r>
              <a:rPr lang="en-CA" dirty="0" err="1"/>
              <a:t>CMatrix.wireSwap</a:t>
            </a:r>
            <a:r>
              <a:rPr lang="en-CA" dirty="0"/>
              <a:t>(1,2,3);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"...", // step1.toString({decimalPrecision:1}),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4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CMatrix.gate2x2identity;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(m0.toString()," , ", m1.toString()," , ", m2.toString()));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13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CMatrix.gate2x2identity;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identity,identity,m,identity</a:t>
            </a:r>
            <a:r>
              <a:rPr lang="en-CA" dirty="0"/>
              <a:t>]);</a:t>
            </a:r>
          </a:p>
          <a:p>
            <a:r>
              <a:rPr lang="en-CA" dirty="0"/>
              <a:t>m3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(m0.toString()," , ", m1.toString()," , ", m2.toString()," , ", m3.toString()));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47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CMatrix.gate2x2identity;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identity,identity,m,identity,identity</a:t>
            </a:r>
            <a:r>
              <a:rPr lang="en-CA" dirty="0"/>
              <a:t>]);</a:t>
            </a:r>
          </a:p>
          <a:p>
            <a:r>
              <a:rPr lang="en-CA" dirty="0"/>
              <a:t>m3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identity,identity,identity,m,identity</a:t>
            </a:r>
            <a:r>
              <a:rPr lang="en-CA" dirty="0"/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m4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(m0.toString()," , ", m1.toString()," , ", m2.toString()," , ", m3.toString() ," , ", m4.toString()));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299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21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three qubits equivalent to</a:t>
            </a:r>
          </a:p>
          <a:p>
            <a:r>
              <a:rPr lang="en-CA" dirty="0"/>
              <a:t>    //     https://algassert.com/quirk#circuit={%22cols%22:[[%22X^%C2%BC%22,%22Y^%C2%BC%22,%22H%22],[1,%22X^%C2%BC%22],[1,%22X%22,%22%E2%80%A2%22]]}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r>
              <a:rPr lang="en-CA" dirty="0"/>
              <a:t>// qubit q0 |0&gt;----(x^0.25)-------------------------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|0&gt;----(y^0.25)-----(x^0.25)----(+)-----</a:t>
            </a:r>
          </a:p>
          <a:p>
            <a:r>
              <a:rPr lang="en-CA" dirty="0"/>
              <a:t>//                                           |</a:t>
            </a:r>
          </a:p>
          <a:p>
            <a:r>
              <a:rPr lang="en-CA" dirty="0"/>
              <a:t>// qubit q2 |0&gt;-------H----------------------o------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CMatrix.ketZero</a:t>
            </a:r>
            <a:r>
              <a:rPr lang="en-CA" dirty="0"/>
              <a:t> /*q2*/, </a:t>
            </a:r>
            <a:r>
              <a:rPr lang="en-CA" dirty="0" err="1"/>
              <a:t>CMatrix.ketZero</a:t>
            </a:r>
            <a:r>
              <a:rPr lang="en-CA" dirty="0"/>
              <a:t> /*q1*/, </a:t>
            </a:r>
            <a:r>
              <a:rPr lang="en-CA" dirty="0" err="1"/>
              <a:t>CMatrix.ketZero</a:t>
            </a:r>
            <a:r>
              <a:rPr lang="en-CA" dirty="0"/>
              <a:t> /*q0*/ ] );</a:t>
            </a:r>
          </a:p>
          <a:p>
            <a:r>
              <a:rPr lang="en-CA" dirty="0"/>
              <a:t>step1 = </a:t>
            </a:r>
            <a:r>
              <a:rPr lang="en-CA" dirty="0" err="1"/>
              <a:t>CMatrix.naryTensor</a:t>
            </a:r>
            <a:r>
              <a:rPr lang="en-CA" dirty="0"/>
              <a:t>( [ CMatrix.gate2x2hadamard /*q2*/, CMatrix.gate2x2fourthrooty /*q1*/, CMatrix.gate2x2fourthrootx /*q0*/ ] );</a:t>
            </a:r>
          </a:p>
          <a:p>
            <a:r>
              <a:rPr lang="en-CA" dirty="0"/>
              <a:t>step2 = </a:t>
            </a:r>
            <a:r>
              <a:rPr lang="en-CA" dirty="0" err="1"/>
              <a:t>CMatrix.naryTensor</a:t>
            </a:r>
            <a:r>
              <a:rPr lang="en-CA" dirty="0"/>
              <a:t>( [ CMatrix.gate2x2identity /*q2*/, CMatrix.gate2x2fourthrootx /*q1*/, CMatrix.gate2x2identity /*q0*/ ] );</a:t>
            </a:r>
          </a:p>
          <a:p>
            <a:r>
              <a:rPr lang="en-CA" dirty="0"/>
              <a:t>step3 = CMatrix.expand4x4ForNWires( CMatrix.gate4x4cnot, 2, 1, 3 );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"...", // step1.toString({decimalPrecision:1}),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829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the same circuit, but this time without using explicit large matrices.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r>
              <a:rPr lang="en-CA" dirty="0"/>
              <a:t>// qubit q0 |0&gt;----(x^0.25)-------------------------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|0&gt;----(y^0.25)-----(x^0.25)----(+)-----</a:t>
            </a:r>
          </a:p>
          <a:p>
            <a:r>
              <a:rPr lang="en-CA" dirty="0"/>
              <a:t>//                                           |</a:t>
            </a:r>
          </a:p>
          <a:p>
            <a:r>
              <a:rPr lang="en-CA" dirty="0"/>
              <a:t>// qubit q2 |0&gt;-------H----------------------o------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CMatrix.ketZero</a:t>
            </a:r>
            <a:r>
              <a:rPr lang="en-CA" dirty="0"/>
              <a:t> /*q2*/, </a:t>
            </a:r>
            <a:r>
              <a:rPr lang="en-CA" dirty="0" err="1"/>
              <a:t>CMatrix.ketZero</a:t>
            </a:r>
            <a:r>
              <a:rPr lang="en-CA" dirty="0"/>
              <a:t> /*q1*/, </a:t>
            </a:r>
            <a:r>
              <a:rPr lang="en-CA" dirty="0" err="1"/>
              <a:t>CMatrix.ketZero</a:t>
            </a:r>
            <a:r>
              <a:rPr lang="en-CA" dirty="0"/>
              <a:t> /*q0*/ ] );</a:t>
            </a:r>
          </a:p>
          <a:p>
            <a:r>
              <a:rPr lang="en-CA" dirty="0"/>
              <a:t>step1 = CMatrix.transformStateVectorWith2x2(CMatrix.gate2x2hadamard,2,3,input,[]);</a:t>
            </a:r>
          </a:p>
          <a:p>
            <a:r>
              <a:rPr lang="en-CA" dirty="0"/>
              <a:t>step1 = CMatrix.transformStateVectorWith2x2(CMatrix.gate2x2fourthrooty,1,3,step1,[]);</a:t>
            </a:r>
          </a:p>
          <a:p>
            <a:r>
              <a:rPr lang="en-CA" dirty="0"/>
              <a:t>step1 = CMatrix.transformStateVectorWith2x2(CMatrix.gate2x2fourthrootx,0,3,step1,[]);</a:t>
            </a:r>
          </a:p>
          <a:p>
            <a:r>
              <a:rPr lang="en-CA" dirty="0"/>
              <a:t>step2 = CMatrix.transformStateVectorWith2x2(CMatrix.gate2x2fourthrootx,1,3,step1,[]);</a:t>
            </a:r>
          </a:p>
          <a:p>
            <a:r>
              <a:rPr lang="en-CA" dirty="0"/>
              <a:t>output = CMatrix.transformStateVectorWith2x2(CMatrix.gate2x2not,1,3,step2,[[2,true]]);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-&gt; ", step1.toString(),</a:t>
            </a:r>
          </a:p>
          <a:p>
            <a:r>
              <a:rPr lang="en-CA" dirty="0"/>
              <a:t>    " -&gt; ", step2.toString(),</a:t>
            </a:r>
          </a:p>
          <a:p>
            <a:r>
              <a:rPr lang="en-CA" dirty="0"/>
              <a:t>    " -&gt; ",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7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43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442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cnot</a:t>
            </a:r>
            <a:r>
              <a:rPr lang="en-CA" dirty="0"/>
              <a:t> = CMatrix.gate4x4cnot;</a:t>
            </a:r>
          </a:p>
          <a:p>
            <a:r>
              <a:rPr lang="en-CA" dirty="0"/>
              <a:t>swap = </a:t>
            </a:r>
            <a:r>
              <a:rPr lang="en-CA" dirty="0" err="1"/>
              <a:t>CMatrix.wireSwap</a:t>
            </a:r>
            <a:r>
              <a:rPr lang="en-CA" dirty="0"/>
              <a:t>(0,1,2);</a:t>
            </a:r>
          </a:p>
          <a:p>
            <a:r>
              <a:rPr lang="en-CA" dirty="0"/>
              <a:t>hi = </a:t>
            </a:r>
            <a:r>
              <a:rPr lang="en-CA" dirty="0" err="1"/>
              <a:t>CMatrix.tensor</a:t>
            </a:r>
            <a:r>
              <a:rPr lang="en-CA" dirty="0"/>
              <a:t>(CMatrix.gate2x2hadamard,CMatrix.gate2x2identity);</a:t>
            </a:r>
          </a:p>
          <a:p>
            <a:r>
              <a:rPr lang="en-CA" dirty="0" err="1"/>
              <a:t>ih</a:t>
            </a:r>
            <a:r>
              <a:rPr lang="en-CA" dirty="0"/>
              <a:t> = </a:t>
            </a:r>
            <a:r>
              <a:rPr lang="en-CA" dirty="0" err="1"/>
              <a:t>CMatrix.tensor</a:t>
            </a:r>
            <a:r>
              <a:rPr lang="en-CA" dirty="0"/>
              <a:t>(CMatrix.gate2x2identity,CMatrix.gate2x2hadamard);</a:t>
            </a:r>
          </a:p>
          <a:p>
            <a:r>
              <a:rPr lang="en-CA" dirty="0" err="1"/>
              <a:t>hh</a:t>
            </a:r>
            <a:r>
              <a:rPr lang="en-CA" dirty="0"/>
              <a:t> = </a:t>
            </a:r>
            <a:r>
              <a:rPr lang="en-CA" dirty="0" err="1"/>
              <a:t>CMatrix.tensor</a:t>
            </a:r>
            <a:r>
              <a:rPr lang="en-CA" dirty="0"/>
              <a:t>(CMatrix.gate2x2hadamard,CMatrix.gate2x2hadamard);</a:t>
            </a:r>
          </a:p>
          <a:p>
            <a:r>
              <a:rPr lang="en-CA" dirty="0"/>
              <a:t>m1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hh,cnot,hh</a:t>
            </a:r>
            <a:r>
              <a:rPr lang="en-CA" dirty="0"/>
              <a:t>]);</a:t>
            </a:r>
          </a:p>
          <a:p>
            <a:r>
              <a:rPr lang="en-CA" dirty="0"/>
              <a:t>m12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swap,cnot,swap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(m1.toString(),",",m12.toString()));</a:t>
            </a:r>
          </a:p>
          <a:p>
            <a:endParaRPr lang="en-CA" dirty="0"/>
          </a:p>
          <a:p>
            <a:r>
              <a:rPr lang="en-CA" dirty="0"/>
              <a:t>m2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ih,cnot,ih</a:t>
            </a:r>
            <a:r>
              <a:rPr lang="en-CA" dirty="0"/>
              <a:t>]);</a:t>
            </a:r>
          </a:p>
          <a:p>
            <a:r>
              <a:rPr lang="en-CA" dirty="0"/>
              <a:t>m22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hi,swap,cnot,swap,hi</a:t>
            </a:r>
            <a:r>
              <a:rPr lang="en-CA" dirty="0"/>
              <a:t>]);</a:t>
            </a:r>
          </a:p>
          <a:p>
            <a:r>
              <a:rPr lang="en-CA" dirty="0"/>
              <a:t>m23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swap,ih,cnot,ih,swap</a:t>
            </a:r>
            <a:r>
              <a:rPr lang="en-CA" dirty="0"/>
              <a:t>]);</a:t>
            </a:r>
          </a:p>
          <a:p>
            <a:r>
              <a:rPr lang="en-CA" dirty="0"/>
              <a:t>m24 = </a:t>
            </a:r>
            <a:r>
              <a:rPr lang="en-CA" dirty="0" err="1"/>
              <a:t>CMatrix.naryMult</a:t>
            </a:r>
            <a:r>
              <a:rPr lang="en-CA" dirty="0"/>
              <a:t>([hi,m1,hi]);</a:t>
            </a:r>
          </a:p>
          <a:p>
            <a:r>
              <a:rPr lang="en-CA" dirty="0"/>
              <a:t>delta2 = </a:t>
            </a:r>
            <a:r>
              <a:rPr lang="en-CA" dirty="0" err="1"/>
              <a:t>CMatrix.diff</a:t>
            </a:r>
            <a:r>
              <a:rPr lang="en-CA" dirty="0"/>
              <a:t>(m2,m22);</a:t>
            </a:r>
          </a:p>
          <a:p>
            <a:r>
              <a:rPr lang="en-CA" dirty="0"/>
              <a:t>delta3 = </a:t>
            </a:r>
            <a:r>
              <a:rPr lang="en-CA" dirty="0" err="1"/>
              <a:t>CMatrix.diff</a:t>
            </a:r>
            <a:r>
              <a:rPr lang="en-CA" dirty="0"/>
              <a:t>(m2,m23);</a:t>
            </a:r>
          </a:p>
          <a:p>
            <a:r>
              <a:rPr lang="en-CA" dirty="0"/>
              <a:t>delta4 = </a:t>
            </a:r>
            <a:r>
              <a:rPr lang="en-CA" dirty="0" err="1"/>
              <a:t>CMatrix.diff</a:t>
            </a:r>
            <a:r>
              <a:rPr lang="en-CA" dirty="0"/>
              <a:t>(m2,m24);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(m2.toString(),",",m22.toString(),",",m23.toString(),",",m24.toString()));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(delta2.toString(),",",delta3.toString(),",",delta4.toString()));</a:t>
            </a:r>
          </a:p>
          <a:p>
            <a:endParaRPr lang="en-CA" dirty="0"/>
          </a:p>
          <a:p>
            <a:r>
              <a:rPr lang="en-CA" dirty="0"/>
              <a:t>m3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hi,cnot,hi</a:t>
            </a:r>
            <a:r>
              <a:rPr lang="en-CA" dirty="0"/>
              <a:t>]);</a:t>
            </a:r>
          </a:p>
          <a:p>
            <a:r>
              <a:rPr lang="en-CA" dirty="0"/>
              <a:t>m32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ih,swap,cnot,swap,ih</a:t>
            </a:r>
            <a:r>
              <a:rPr lang="en-CA" dirty="0"/>
              <a:t>]);</a:t>
            </a:r>
          </a:p>
          <a:p>
            <a:r>
              <a:rPr lang="en-CA" dirty="0"/>
              <a:t>m33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swap,hi,cnot,hi,swap</a:t>
            </a:r>
            <a:r>
              <a:rPr lang="en-CA" dirty="0"/>
              <a:t>]);</a:t>
            </a:r>
          </a:p>
          <a:p>
            <a:r>
              <a:rPr lang="en-CA" dirty="0"/>
              <a:t>m34 = </a:t>
            </a:r>
            <a:r>
              <a:rPr lang="en-CA" dirty="0" err="1"/>
              <a:t>CMatrix.naryMult</a:t>
            </a:r>
            <a:r>
              <a:rPr lang="en-CA" dirty="0"/>
              <a:t>([ih,m1,ih]);</a:t>
            </a:r>
          </a:p>
          <a:p>
            <a:r>
              <a:rPr lang="en-CA" dirty="0"/>
              <a:t>delta2 = </a:t>
            </a:r>
            <a:r>
              <a:rPr lang="en-CA" dirty="0" err="1"/>
              <a:t>CMatrix.diff</a:t>
            </a:r>
            <a:r>
              <a:rPr lang="en-CA" dirty="0"/>
              <a:t>(m3,m32);</a:t>
            </a:r>
          </a:p>
          <a:p>
            <a:r>
              <a:rPr lang="en-CA" dirty="0"/>
              <a:t>delta3 = </a:t>
            </a:r>
            <a:r>
              <a:rPr lang="en-CA" dirty="0" err="1"/>
              <a:t>CMatrix.diff</a:t>
            </a:r>
            <a:r>
              <a:rPr lang="en-CA" dirty="0"/>
              <a:t>(m3,m33);</a:t>
            </a:r>
          </a:p>
          <a:p>
            <a:r>
              <a:rPr lang="en-CA" dirty="0"/>
              <a:t>delta4 = </a:t>
            </a:r>
            <a:r>
              <a:rPr lang="en-CA" dirty="0" err="1"/>
              <a:t>CMatrix.diff</a:t>
            </a:r>
            <a:r>
              <a:rPr lang="en-CA" dirty="0"/>
              <a:t>(m3,m34);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(m3.toString(),",",m32.toString(),",",m33.toString(),",",m34.toString()));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(delta2.toString(),",",delta3.toString(),",",delta4.toString()));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39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 that my software uses a different ordering of states:</a:t>
            </a:r>
          </a:p>
          <a:p>
            <a:r>
              <a:rPr lang="en-CA" dirty="0"/>
              <a:t>console.log(CMatrix.gate4x4cnot.toString());</a:t>
            </a:r>
          </a:p>
          <a:p>
            <a:r>
              <a:rPr lang="en-CA" dirty="0"/>
              <a:t>outputs:</a:t>
            </a:r>
          </a:p>
          <a:p>
            <a:r>
              <a:rPr lang="en-CA" dirty="0"/>
              <a:t>[1,_,_,_]</a:t>
            </a:r>
          </a:p>
          <a:p>
            <a:r>
              <a:rPr lang="en-CA" dirty="0"/>
              <a:t>[_,_,_,1]</a:t>
            </a:r>
          </a:p>
          <a:p>
            <a:r>
              <a:rPr lang="en-CA" dirty="0"/>
              <a:t>[_,_,1,_]</a:t>
            </a:r>
          </a:p>
          <a:p>
            <a:r>
              <a:rPr lang="en-CA" dirty="0"/>
              <a:t>[_,1,_,_]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87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61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https://physics.stackexchange.com/questions/312532/is-there-a-way-to-represent-a-3-qubit-system-using-3-bloch-spheres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653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314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https://algassert.com/quirk#circuit={%22cols%22:[[%22X%22],[%22Y%22],[%22H%22],[%22Z%22]]}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|0&gt;---(+)---(y)---</a:t>
            </a:r>
            <a:r>
              <a:rPr lang="en-CA" dirty="0" err="1"/>
              <a:t>hadamard</a:t>
            </a:r>
            <a:r>
              <a:rPr lang="en-CA" dirty="0"/>
              <a:t>---(z)---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CMatrix.ketZero</a:t>
            </a:r>
            <a:r>
              <a:rPr lang="en-CA" dirty="0"/>
              <a:t> /*q0*/;</a:t>
            </a:r>
          </a:p>
          <a:p>
            <a:r>
              <a:rPr lang="en-CA" dirty="0"/>
              <a:t>step1 = CMatrix.gate2x2not;</a:t>
            </a:r>
          </a:p>
          <a:p>
            <a:r>
              <a:rPr lang="en-CA" dirty="0"/>
              <a:t>step2 = CMatrix.gate2x2y;</a:t>
            </a:r>
          </a:p>
          <a:p>
            <a:r>
              <a:rPr lang="en-CA" dirty="0"/>
              <a:t>step3 = CMatrix.gate2x2hadamard;</a:t>
            </a:r>
          </a:p>
          <a:p>
            <a:r>
              <a:rPr lang="en-CA" dirty="0"/>
              <a:t>step4 = CMatrix.gate2x2z;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step4,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step4.toString(),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step1.toString(),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0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4CD8-8A81-28F2-E3E4-16814CC56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52DF8-4478-FD50-6C82-F86F7E2B2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1CA5-8A80-1151-93BD-086890BC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35ECF-0D00-8B9D-CF6B-E482A1B4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618A2-4E62-C7EE-44E2-AFBDA68F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57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E0DA-3B4A-5D2D-73C2-FC6FB6B0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B40BF-79C6-97FC-5504-E35F1CE44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08897-310E-BEAF-FC31-C1966178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84A05-E2C8-799E-F16A-FE52D80C0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8E0B-5898-9DC6-816A-C108BDC0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2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D1AE8-5C3A-B600-659A-14ED589B2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A2819-EDB2-B65A-C87D-B32C4CD5E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8DF8A-4832-0846-0FF9-5C2D66C2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178F9-847E-5CC2-7411-2291BFB7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953A-E795-03C0-C4D5-EB8EF61A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1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2F71-9DCD-1B33-5051-77740915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757E7-AEA9-EAA0-3C2F-BDE8C888C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192AA-164D-31E1-28FC-91199601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5D44-1BD5-8D95-3326-C59EF326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6C53-EE9E-A194-01FE-670A56AB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310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74FB-283A-6653-E53C-9C92291E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59A81-6F86-A4E6-17DA-EFA82F80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2749E-63F9-23FF-4535-CC4525E8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3315-926C-2E8C-E6F7-FE6AB87F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57C79-87BF-D38A-3959-4B0ABD15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255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BC7E-9C03-E3F9-D996-0F79D2E5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AED2-F8F5-75A6-4263-2E9D8E079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878AF-1CD8-5CD5-C06A-01F82B6E3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108AC-FB6A-D3D5-FEC1-385A263A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F4FAF-C31C-68F3-C56E-2B8DDCD2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B8E74-BC64-A24F-7CC1-D04E3A01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1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735D-F4D3-39C1-AF53-63871C97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1B53-1B1B-E78B-5DE3-3A0B1CB25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0875A-1E13-F04C-BB5B-781B2BC6F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D16AA-8F7B-53BC-4B20-9FB4E570D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D7DD9-85FB-07CE-E56E-A345DBADD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D71311-EDFD-7A4C-5ED6-BC52983B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DB279-EB30-DD2E-AFFA-AF95660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595E0-8ACC-96FD-27B4-3B757EEF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45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E6D3-F5F3-7272-C42A-704C013D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94035-86EC-FA7F-1CBB-CD9A58F5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1B29-4824-62D9-2FCC-02C18F43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10A30-6022-6D0E-EE0A-6D6E96F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48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A1C60-4EE7-5662-C63F-856435A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9D558-CC1C-D835-8BDA-FF7787F1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D02E-0AE3-96AA-2014-0B5F9637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29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4C89-753B-7102-3B15-A6FFC5F9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78A5-DEF0-AFF8-5D72-2F64D68E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5C873-270B-4038-ABC1-ECA546BF0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2B4DB-152E-53C2-B432-296B8018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177FD-67A5-7B33-4796-F6A538B9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BC84E-5C4A-8CC2-5F5A-46CCD3FF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82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9D49-A369-451E-8B65-E4635D1D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5DA6E9-892C-35CE-B375-2A077ECC8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87D9C-0D56-26A7-7A13-7F41FA163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C7591-3439-4470-027B-1149BBCC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94EF8-C864-6189-361A-414EB1AC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F80C7-E8BB-36F6-F69B-08C95251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1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4462F-1643-C974-F677-20A33E38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846E3-468C-BD23-94FC-D23984259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B7A1B-9F14-59AA-7563-6A9905DAC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5D410-0CB7-45A8-A9A7-AECAB7A54925}" type="datetimeFigureOut">
              <a:rPr lang="en-CA" smtClean="0"/>
              <a:t>2023-11-28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77767-9DF7-9268-7B71-4575048D9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77FBD-B975-A9AB-B37B-456C8F17C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87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I41yWg38O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Quantum_logic_gat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JMcGuffin/muqcs.js" TargetMode="Externa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467-017-01904-7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quantum-computing.ibm.com/compose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or%27s_algorith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lgassert.com/quirk" TargetMode="External"/><Relationship Id="rId2" Type="http://schemas.openxmlformats.org/officeDocument/2006/relationships/hyperlink" Target="https://quantum-computing.ibm.com/composer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harvard.edu/handle/1/37368560" TargetMode="External"/><Relationship Id="rId2" Type="http://schemas.openxmlformats.org/officeDocument/2006/relationships/hyperlink" Target="https://nrs.harvard.edu/URN-3:HUL.INSTREPOS:3736856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hal.archives-ouvertes.fr/hal-02264243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hyperlink" Target="https://algassert.com/post/1716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030-63689-0?&amp;utm_medium=display&amp;utm_source=criteo&amp;utm_campaign=3_fjp8312_product_us_springerlink&amp;utm_content=us_banner_29012020" TargetMode="External"/><Relationship Id="rId2" Type="http://schemas.openxmlformats.org/officeDocument/2006/relationships/hyperlink" Target="http://www.thomaswon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WDaTqG3UM0Ow0QWaxeeYTmr0hyF1duRl" TargetMode="External"/><Relationship Id="rId5" Type="http://schemas.openxmlformats.org/officeDocument/2006/relationships/hyperlink" Target="https://scottaaronson.blog/?p=208" TargetMode="External"/><Relationship Id="rId4" Type="http://schemas.openxmlformats.org/officeDocument/2006/relationships/hyperlink" Target="https://library.oapen.org/bitstream/handle/20.500.12657/48236/978303061601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3CA5-5266-79F9-D8C8-920F622E0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1709"/>
            <a:ext cx="12192000" cy="2434660"/>
          </a:xfrm>
        </p:spPr>
        <p:txBody>
          <a:bodyPr>
            <a:normAutofit/>
          </a:bodyPr>
          <a:lstStyle/>
          <a:p>
            <a:r>
              <a:rPr lang="en-CA" dirty="0"/>
              <a:t>Simulating and Visualizing</a:t>
            </a:r>
            <a:br>
              <a:rPr lang="en-CA" dirty="0"/>
            </a:br>
            <a:r>
              <a:rPr lang="en-CA" dirty="0"/>
              <a:t>Quantum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74AE7-40B0-6F6A-3057-5DE4BDA26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0281"/>
            <a:ext cx="9144000" cy="3322568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Michael McGuffin, </a:t>
            </a:r>
            <a:r>
              <a:rPr lang="en-CA" altLang="ja-JP" sz="4000" dirty="0"/>
              <a:t>Professor</a:t>
            </a:r>
            <a:endParaRPr lang="ja-JP" altLang="en-US" sz="4000" dirty="0"/>
          </a:p>
          <a:p>
            <a:r>
              <a:rPr lang="en-US" altLang="ja-JP" sz="4000" dirty="0"/>
              <a:t>École de </a:t>
            </a:r>
            <a:r>
              <a:rPr lang="en-US" altLang="ja-JP" sz="4000" dirty="0" err="1"/>
              <a:t>Technologie</a:t>
            </a:r>
            <a:r>
              <a:rPr lang="en-US" altLang="ja-JP" sz="4000" dirty="0"/>
              <a:t> Supérieure (ETS),</a:t>
            </a:r>
          </a:p>
          <a:p>
            <a:r>
              <a:rPr lang="en-US" altLang="ja-JP" sz="4000" dirty="0"/>
              <a:t>2023</a:t>
            </a:r>
            <a:r>
              <a:rPr lang="en-CA" altLang="ja-JP" sz="4000" dirty="0"/>
              <a:t>-</a:t>
            </a:r>
            <a:r>
              <a:rPr lang="en-US" altLang="ja-JP" sz="4000" dirty="0"/>
              <a:t>11</a:t>
            </a:r>
            <a:r>
              <a:rPr lang="en-CA" altLang="ja-JP" sz="4000" dirty="0"/>
              <a:t>-</a:t>
            </a:r>
            <a:r>
              <a:rPr lang="en-US" altLang="ja-JP" sz="4000" dirty="0"/>
              <a:t>24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76951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of a qubit in superposition can result in 0 or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E5FC-55DF-140F-27B0-7CC9148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6" y="2295367"/>
            <a:ext cx="386529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3AA96-95F7-6A67-7837-7066AC25DC3B}"/>
              </a:ext>
            </a:extLst>
          </p:cNvPr>
          <p:cNvSpPr txBox="1"/>
          <p:nvPr/>
        </p:nvSpPr>
        <p:spPr>
          <a:xfrm>
            <a:off x="6367493" y="1357744"/>
            <a:ext cx="5395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0,</a:t>
            </a:r>
            <a:br>
              <a:rPr lang="en-CA" sz="4000" dirty="0"/>
            </a:br>
            <a:r>
              <a:rPr lang="en-CA" sz="4000" dirty="0"/>
              <a:t>sometimes 1.</a:t>
            </a:r>
          </a:p>
          <a:p>
            <a:r>
              <a:rPr lang="en-CA" sz="4000" dirty="0"/>
              <a:t>If we execute the circuit and measure many times, we find the probabilities of 0 and 1 are close to 50%.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1F1C6-3989-087E-F882-49A22E58A2B2}"/>
              </a:ext>
            </a:extLst>
          </p:cNvPr>
          <p:cNvSpPr txBox="1"/>
          <p:nvPr/>
        </p:nvSpPr>
        <p:spPr>
          <a:xfrm>
            <a:off x="1791365" y="5169436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794133-563A-3C36-134E-61ED04382FD7}"/>
              </a:ext>
            </a:extLst>
          </p:cNvPr>
          <p:cNvCxnSpPr>
            <a:cxnSpLocks/>
          </p:cNvCxnSpPr>
          <p:nvPr/>
        </p:nvCxnSpPr>
        <p:spPr>
          <a:xfrm flipV="1">
            <a:off x="3158836" y="2964873"/>
            <a:ext cx="471055" cy="220456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4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5D470-AF1B-2496-5F20-377075CB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43" y="3239194"/>
            <a:ext cx="386529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Uncorrelated qubits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E5FC-55DF-140F-27B0-7CC9148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44" y="1838167"/>
            <a:ext cx="386529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3AA96-95F7-6A67-7837-7066AC25DC3B}"/>
              </a:ext>
            </a:extLst>
          </p:cNvPr>
          <p:cNvSpPr txBox="1"/>
          <p:nvPr/>
        </p:nvSpPr>
        <p:spPr>
          <a:xfrm>
            <a:off x="7143348" y="1177635"/>
            <a:ext cx="4785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00,</a:t>
            </a:r>
            <a:br>
              <a:rPr lang="en-CA" sz="4000" dirty="0"/>
            </a:br>
            <a:r>
              <a:rPr lang="en-CA" sz="4000" dirty="0"/>
              <a:t>sometimes 01, sometimes 10, sometimes 11, each with 25% probability.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1F1C6-3989-087E-F882-49A22E58A2B2}"/>
              </a:ext>
            </a:extLst>
          </p:cNvPr>
          <p:cNvSpPr txBox="1"/>
          <p:nvPr/>
        </p:nvSpPr>
        <p:spPr>
          <a:xfrm>
            <a:off x="475183" y="526641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794133-563A-3C36-134E-61ED04382FD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94101" y="2507673"/>
            <a:ext cx="1134008" cy="275874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62D429-159C-6081-516A-AE240A75F857}"/>
              </a:ext>
            </a:extLst>
          </p:cNvPr>
          <p:cNvSpPr txBox="1"/>
          <p:nvPr/>
        </p:nvSpPr>
        <p:spPr>
          <a:xfrm>
            <a:off x="3982448" y="5290875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67846F-B9B9-B4F0-0D90-15C26D8C4EF6}"/>
              </a:ext>
            </a:extLst>
          </p:cNvPr>
          <p:cNvCxnSpPr>
            <a:cxnSpLocks/>
          </p:cNvCxnSpPr>
          <p:nvPr/>
        </p:nvCxnSpPr>
        <p:spPr>
          <a:xfrm flipH="1" flipV="1">
            <a:off x="3228109" y="3901975"/>
            <a:ext cx="831273" cy="138890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5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1D0A-B482-142F-5C7D-728A65A1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240434"/>
            <a:ext cx="10515600" cy="1325563"/>
          </a:xfrm>
        </p:spPr>
        <p:txBody>
          <a:bodyPr/>
          <a:lstStyle/>
          <a:p>
            <a:r>
              <a:rPr lang="en-CA" dirty="0"/>
              <a:t>Circuit that entangles two qubits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65E3B-3C4D-D56D-BDBF-ED6D0E6E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3" y="1973667"/>
            <a:ext cx="4867954" cy="2467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445F17-7024-4A52-0BEB-225BF997A954}"/>
              </a:ext>
            </a:extLst>
          </p:cNvPr>
          <p:cNvSpPr txBox="1"/>
          <p:nvPr/>
        </p:nvSpPr>
        <p:spPr>
          <a:xfrm>
            <a:off x="7616162" y="1583375"/>
            <a:ext cx="44431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00, sometimes 11,</a:t>
            </a:r>
          </a:p>
          <a:p>
            <a:r>
              <a:rPr lang="en-CA" sz="4000" dirty="0"/>
              <a:t>never 01 nor 10.</a:t>
            </a:r>
          </a:p>
          <a:p>
            <a:r>
              <a:rPr lang="en-CA" sz="4000" dirty="0"/>
              <a:t>This correlation means the qubits were entangled.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A8CD9-D79E-F78C-CA26-78B9B094AC68}"/>
              </a:ext>
            </a:extLst>
          </p:cNvPr>
          <p:cNvSpPr txBox="1"/>
          <p:nvPr/>
        </p:nvSpPr>
        <p:spPr>
          <a:xfrm>
            <a:off x="239656" y="4973781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C8D9E-D185-44B5-1951-7A62898B8E2B}"/>
              </a:ext>
            </a:extLst>
          </p:cNvPr>
          <p:cNvSpPr txBox="1"/>
          <p:nvPr/>
        </p:nvSpPr>
        <p:spPr>
          <a:xfrm>
            <a:off x="3927909" y="498103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1C7E20-C4AF-7EEB-2714-E804200DB78E}"/>
              </a:ext>
            </a:extLst>
          </p:cNvPr>
          <p:cNvCxnSpPr>
            <a:cxnSpLocks/>
          </p:cNvCxnSpPr>
          <p:nvPr/>
        </p:nvCxnSpPr>
        <p:spPr>
          <a:xfrm flipV="1">
            <a:off x="1607127" y="2550319"/>
            <a:ext cx="1160391" cy="242346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129113-B529-6693-50E6-304C55FBED8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58574" y="2550319"/>
            <a:ext cx="1618917" cy="242346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C1351-1D49-D9A2-588B-AA17F34A6BC5}"/>
              </a:ext>
            </a:extLst>
          </p:cNvPr>
          <p:cNvCxnSpPr>
            <a:cxnSpLocks/>
          </p:cNvCxnSpPr>
          <p:nvPr/>
        </p:nvCxnSpPr>
        <p:spPr>
          <a:xfrm flipH="1" flipV="1">
            <a:off x="3641364" y="3783978"/>
            <a:ext cx="317153" cy="123366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6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56A5-D313-2771-F55D-E0DBD661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Hadamard is its own inverse.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</a:t>
            </a:r>
            <a:r>
              <a:rPr lang="en-CA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7EC31-9444-84FD-3C16-31FC3A04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3753"/>
            <a:ext cx="4544059" cy="1247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BD128B-C3ED-7870-9B47-4E5F410EDC58}"/>
              </a:ext>
            </a:extLst>
          </p:cNvPr>
          <p:cNvSpPr txBox="1"/>
          <p:nvPr/>
        </p:nvSpPr>
        <p:spPr>
          <a:xfrm>
            <a:off x="627583" y="473249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8F63A5-A956-A003-9CDD-412D3B7627A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46501" y="2563091"/>
            <a:ext cx="524408" cy="216940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D84864-D2E9-1CEC-2AC7-1B217EA0F174}"/>
              </a:ext>
            </a:extLst>
          </p:cNvPr>
          <p:cNvSpPr txBox="1"/>
          <p:nvPr/>
        </p:nvSpPr>
        <p:spPr>
          <a:xfrm>
            <a:off x="6594764" y="2105044"/>
            <a:ext cx="5320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always 0.</a:t>
            </a:r>
          </a:p>
          <a:p>
            <a:r>
              <a:rPr lang="en-CA" sz="4000" dirty="0"/>
              <a:t>We can say that the two superposed states destructively interfere in the second H gate.</a:t>
            </a:r>
          </a:p>
        </p:txBody>
      </p:sp>
    </p:spTree>
    <p:extLst>
      <p:ext uri="{BB962C8B-B14F-4D97-AF65-F5344CB8AC3E}">
        <p14:creationId xmlns:p14="http://schemas.microsoft.com/office/powerpoint/2010/main" val="60525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90C-CE95-B9C4-80E7-CB6528CC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211307"/>
            <a:ext cx="10515600" cy="1325563"/>
          </a:xfrm>
        </p:spPr>
        <p:txBody>
          <a:bodyPr/>
          <a:lstStyle/>
          <a:p>
            <a:r>
              <a:rPr lang="en-CA" dirty="0"/>
              <a:t>The control bit does not just “read”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27C8-9F8D-6999-ECC2-175AE2D8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959741"/>
            <a:ext cx="5763429" cy="2448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CC63D-8B29-686C-94D0-D3A9355D40CE}"/>
              </a:ext>
            </a:extLst>
          </p:cNvPr>
          <p:cNvSpPr txBox="1"/>
          <p:nvPr/>
        </p:nvSpPr>
        <p:spPr>
          <a:xfrm>
            <a:off x="6435437" y="1212743"/>
            <a:ext cx="5320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can be 00, 01, 10, or 11, each with 25% probability!</a:t>
            </a:r>
          </a:p>
          <a:p>
            <a:r>
              <a:rPr lang="en-CA" sz="4000" dirty="0"/>
              <a:t>So the second H gate no longer has the same effect as previously.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4FEF1-3A4D-FE62-EF09-7F2E6B26A235}"/>
              </a:ext>
            </a:extLst>
          </p:cNvPr>
          <p:cNvSpPr txBox="1"/>
          <p:nvPr/>
        </p:nvSpPr>
        <p:spPr>
          <a:xfrm>
            <a:off x="6331528" y="5261698"/>
            <a:ext cx="5763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Explanation by Maria </a:t>
            </a:r>
            <a:r>
              <a:rPr lang="en-CA" sz="2800" dirty="0" err="1"/>
              <a:t>Violaris</a:t>
            </a:r>
            <a:r>
              <a:rPr lang="en-CA" sz="2800" dirty="0"/>
              <a:t>: </a:t>
            </a:r>
            <a:r>
              <a:rPr lang="en-CA" sz="2800" dirty="0">
                <a:hlinkClick r:id="rId3"/>
              </a:rPr>
              <a:t>https://www.youtube.com/watch?v=CI41yWg38Oo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114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2F6-CEFE-DD1E-0BA9-351A2984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4" y="168409"/>
            <a:ext cx="11457709" cy="1850104"/>
          </a:xfrm>
        </p:spPr>
        <p:txBody>
          <a:bodyPr>
            <a:noAutofit/>
          </a:bodyPr>
          <a:lstStyle/>
          <a:p>
            <a:r>
              <a:rPr lang="en-CA" sz="3200" dirty="0"/>
              <a:t>There are equivalent sets of gates.  The three equations below are all equivalent to each other (we can see this by adding more H gates and canceling gates when possible).  These equivalences also seem to reverse the direction of causality in the CNOT gate!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7F64DD-5AE1-8FCB-E885-2C78F2D8B706}"/>
              </a:ext>
            </a:extLst>
          </p:cNvPr>
          <p:cNvGrpSpPr>
            <a:grpSpLocks noChangeAspect="1"/>
          </p:cNvGrpSpPr>
          <p:nvPr/>
        </p:nvGrpSpPr>
        <p:grpSpPr>
          <a:xfrm>
            <a:off x="5835956" y="4699096"/>
            <a:ext cx="6199436" cy="1581439"/>
            <a:chOff x="3704016" y="4924959"/>
            <a:chExt cx="5266952" cy="13435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C72533-A64E-91ED-88CA-1D7A952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016" y="4977763"/>
              <a:ext cx="2340978" cy="12379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EABC2F-E32C-FF8C-9DDE-27ADD763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4789" y="4924959"/>
              <a:ext cx="2376179" cy="13435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51019-8E73-2702-91DA-EA4A70298CE8}"/>
                </a:ext>
              </a:extLst>
            </p:cNvPr>
            <p:cNvSpPr txBox="1"/>
            <p:nvPr/>
          </p:nvSpPr>
          <p:spPr>
            <a:xfrm>
              <a:off x="5969848" y="5181245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359999-C537-2F4D-05A9-8EC2C26E0C20}"/>
              </a:ext>
            </a:extLst>
          </p:cNvPr>
          <p:cNvGrpSpPr>
            <a:grpSpLocks noChangeAspect="1"/>
          </p:cNvGrpSpPr>
          <p:nvPr/>
        </p:nvGrpSpPr>
        <p:grpSpPr>
          <a:xfrm>
            <a:off x="5825568" y="2330002"/>
            <a:ext cx="6268496" cy="1650499"/>
            <a:chOff x="3639478" y="3361490"/>
            <a:chExt cx="5325623" cy="14022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148D8B-973C-6FBF-1C6F-B6ECF345A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9478" y="3361490"/>
              <a:ext cx="2470054" cy="14022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874B8E-D8E2-1AC5-8FFD-B60790EF3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0655" y="3379092"/>
              <a:ext cx="2364446" cy="13670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429C4A-A57D-B2DD-D886-5E92FFD223FA}"/>
                </a:ext>
              </a:extLst>
            </p:cNvPr>
            <p:cNvSpPr txBox="1"/>
            <p:nvPr/>
          </p:nvSpPr>
          <p:spPr>
            <a:xfrm>
              <a:off x="6005050" y="3647112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E6BCD0-68C8-F837-B51A-BF36D92DA932}"/>
              </a:ext>
            </a:extLst>
          </p:cNvPr>
          <p:cNvGrpSpPr>
            <a:grpSpLocks noChangeAspect="1"/>
          </p:cNvGrpSpPr>
          <p:nvPr/>
        </p:nvGrpSpPr>
        <p:grpSpPr>
          <a:xfrm>
            <a:off x="185841" y="2758092"/>
            <a:ext cx="4487375" cy="1678121"/>
            <a:chOff x="332167" y="2967642"/>
            <a:chExt cx="3812411" cy="14257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065BB0-03B0-55D0-7369-9AACE531B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167" y="2967642"/>
              <a:ext cx="2340977" cy="14257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7D07D2-B795-711E-AC44-D87D53A22748}"/>
                </a:ext>
              </a:extLst>
            </p:cNvPr>
            <p:cNvSpPr txBox="1"/>
            <p:nvPr/>
          </p:nvSpPr>
          <p:spPr>
            <a:xfrm>
              <a:off x="2603865" y="3264998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6B7187-5950-BF4E-5263-1FEE8A05D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91975" y="2967642"/>
              <a:ext cx="952603" cy="142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43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E7C5-5E40-208B-614D-25FEC64B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27" y="804391"/>
            <a:ext cx="3248891" cy="2024784"/>
          </a:xfrm>
        </p:spPr>
        <p:txBody>
          <a:bodyPr>
            <a:normAutofit/>
          </a:bodyPr>
          <a:lstStyle/>
          <a:p>
            <a:r>
              <a:rPr lang="en-CA" dirty="0"/>
              <a:t>Each gate can be described with 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853B8-1C02-E668-B3F9-FCBEA4AC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57" y="0"/>
            <a:ext cx="815821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DF292-7AAC-BD65-DC3E-ADE8EED8C7EB}"/>
              </a:ext>
            </a:extLst>
          </p:cNvPr>
          <p:cNvSpPr txBox="1"/>
          <p:nvPr/>
        </p:nvSpPr>
        <p:spPr>
          <a:xfrm>
            <a:off x="339436" y="5742726"/>
            <a:ext cx="3068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 adapted from </a:t>
            </a:r>
            <a:r>
              <a:rPr lang="en-CA" dirty="0">
                <a:hlinkClick r:id="rId4"/>
              </a:rPr>
              <a:t>https://en.wikipedia.org/wiki/Quantum_logic_gate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30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369E7-99AD-E650-D53C-29B2552B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97" y="1731217"/>
            <a:ext cx="6068272" cy="11907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226580"/>
            <a:ext cx="11672455" cy="1401329"/>
          </a:xfrm>
        </p:spPr>
        <p:txBody>
          <a:bodyPr>
            <a:normAutofit/>
          </a:bodyPr>
          <a:lstStyle/>
          <a:p>
            <a:r>
              <a:rPr lang="en-CA" dirty="0"/>
              <a:t>The processing of qubits can be described with matrix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/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4AD03D-871A-CCA4-85D2-E7F34E7C325D}"/>
              </a:ext>
            </a:extLst>
          </p:cNvPr>
          <p:cNvSpPr/>
          <p:nvPr/>
        </p:nvSpPr>
        <p:spPr>
          <a:xfrm>
            <a:off x="2028764" y="2507455"/>
            <a:ext cx="7303071" cy="222076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4FA6BE-24B6-AE20-4BF5-FFB33AA4B145}"/>
              </a:ext>
            </a:extLst>
          </p:cNvPr>
          <p:cNvSpPr/>
          <p:nvPr/>
        </p:nvSpPr>
        <p:spPr>
          <a:xfrm>
            <a:off x="3895665" y="2850355"/>
            <a:ext cx="3469540" cy="187786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133C-D5E5-5EA7-08F5-7F36EF912F80}"/>
              </a:ext>
            </a:extLst>
          </p:cNvPr>
          <p:cNvSpPr/>
          <p:nvPr/>
        </p:nvSpPr>
        <p:spPr>
          <a:xfrm flipH="1">
            <a:off x="2821779" y="2593181"/>
            <a:ext cx="7402805" cy="213503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EB1750B-4703-E145-A116-2493FC9723D5}"/>
              </a:ext>
            </a:extLst>
          </p:cNvPr>
          <p:cNvSpPr/>
          <p:nvPr/>
        </p:nvSpPr>
        <p:spPr>
          <a:xfrm flipH="1">
            <a:off x="3895664" y="2750342"/>
            <a:ext cx="5436172" cy="197787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ECCAE-5CB9-8BEF-3039-A7D6FB4CCE5C}"/>
              </a:ext>
            </a:extLst>
          </p:cNvPr>
          <p:cNvSpPr txBox="1"/>
          <p:nvPr/>
        </p:nvSpPr>
        <p:spPr>
          <a:xfrm>
            <a:off x="8678565" y="1885295"/>
            <a:ext cx="173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output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10093404" y="5530234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A6E027E-662A-92B4-589E-858487706D3C}"/>
              </a:ext>
            </a:extLst>
          </p:cNvPr>
          <p:cNvSpPr/>
          <p:nvPr/>
        </p:nvSpPr>
        <p:spPr>
          <a:xfrm rot="5400000">
            <a:off x="1698783" y="4975402"/>
            <a:ext cx="294822" cy="1670183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717855" y="5957905"/>
            <a:ext cx="262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9090099" y="5898291"/>
            <a:ext cx="2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input state vector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475D0F-E0EE-1F59-46DE-A5BA3FECA86A}"/>
              </a:ext>
            </a:extLst>
          </p:cNvPr>
          <p:cNvSpPr txBox="1"/>
          <p:nvPr/>
        </p:nvSpPr>
        <p:spPr>
          <a:xfrm>
            <a:off x="984402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8DCE957-52B2-CFFC-85F4-C4985831A5C4}"/>
              </a:ext>
            </a:extLst>
          </p:cNvPr>
          <p:cNvSpPr/>
          <p:nvPr/>
        </p:nvSpPr>
        <p:spPr>
          <a:xfrm>
            <a:off x="10615164" y="3482837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034EDCD-70A8-8341-8B4E-AA1B000C92A5}"/>
              </a:ext>
            </a:extLst>
          </p:cNvPr>
          <p:cNvSpPr/>
          <p:nvPr/>
        </p:nvSpPr>
        <p:spPr>
          <a:xfrm>
            <a:off x="10633259" y="3874829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4B091-8573-27F8-BEF2-6E2903634FA5}"/>
              </a:ext>
            </a:extLst>
          </p:cNvPr>
          <p:cNvSpPr txBox="1"/>
          <p:nvPr/>
        </p:nvSpPr>
        <p:spPr>
          <a:xfrm>
            <a:off x="988621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656B4-DC9F-A71A-7489-43AA051E9E2F}"/>
              </a:ext>
            </a:extLst>
          </p:cNvPr>
          <p:cNvSpPr txBox="1"/>
          <p:nvPr/>
        </p:nvSpPr>
        <p:spPr>
          <a:xfrm>
            <a:off x="43704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C62D68-B0F6-20B4-4777-21911FA4EFF3}"/>
              </a:ext>
            </a:extLst>
          </p:cNvPr>
          <p:cNvSpPr/>
          <p:nvPr/>
        </p:nvSpPr>
        <p:spPr>
          <a:xfrm flipH="1">
            <a:off x="139399" y="3482837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4DECFC-0E52-5CFF-B227-7EB7DEDA1723}"/>
              </a:ext>
            </a:extLst>
          </p:cNvPr>
          <p:cNvSpPr/>
          <p:nvPr/>
        </p:nvSpPr>
        <p:spPr>
          <a:xfrm flipH="1">
            <a:off x="157494" y="3874829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7562C-0393-2FBE-E711-A1B8BBB1BB79}"/>
              </a:ext>
            </a:extLst>
          </p:cNvPr>
          <p:cNvSpPr txBox="1"/>
          <p:nvPr/>
        </p:nvSpPr>
        <p:spPr>
          <a:xfrm>
            <a:off x="47923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</p:spTree>
    <p:extLst>
      <p:ext uri="{BB962C8B-B14F-4D97-AF65-F5344CB8AC3E}">
        <p14:creationId xmlns:p14="http://schemas.microsoft.com/office/powerpoint/2010/main" val="289402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0B0C-62F6-7035-8F3A-20ECDDAC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983"/>
          </a:xfrm>
        </p:spPr>
        <p:txBody>
          <a:bodyPr>
            <a:normAutofit fontScale="90000"/>
          </a:bodyPr>
          <a:lstStyle/>
          <a:p>
            <a:r>
              <a:rPr lang="en-CA" dirty="0"/>
              <a:t>Bra and </a:t>
            </a:r>
            <a:r>
              <a:rPr lang="en-CA" dirty="0" err="1"/>
              <a:t>ket</a:t>
            </a:r>
            <a:r>
              <a:rPr lang="en-CA" dirty="0"/>
              <a:t>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18428-18B3-16C4-2A1E-6D1DF196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818"/>
            <a:ext cx="10515600" cy="4909145"/>
          </a:xfrm>
        </p:spPr>
        <p:txBody>
          <a:bodyPr/>
          <a:lstStyle/>
          <a:p>
            <a:r>
              <a:rPr lang="en-CA" dirty="0"/>
              <a:t>&lt;</a:t>
            </a:r>
            <a:r>
              <a:rPr lang="el-GR" dirty="0"/>
              <a:t>ψ</a:t>
            </a:r>
            <a:r>
              <a:rPr lang="en-CA" dirty="0"/>
              <a:t>| is read as “bra psi”, and means the state psi as a </a:t>
            </a:r>
            <a:r>
              <a:rPr lang="en-CA" u="sng" dirty="0"/>
              <a:t>row</a:t>
            </a:r>
            <a:r>
              <a:rPr lang="en-CA" dirty="0"/>
              <a:t> vector</a:t>
            </a:r>
          </a:p>
          <a:p>
            <a:r>
              <a:rPr lang="en-CA" dirty="0"/>
              <a:t>|</a:t>
            </a:r>
            <a:r>
              <a:rPr lang="el-GR" dirty="0"/>
              <a:t>ψ</a:t>
            </a:r>
            <a:r>
              <a:rPr lang="en-CA" dirty="0"/>
              <a:t>&gt; is “</a:t>
            </a:r>
            <a:r>
              <a:rPr lang="en-CA" dirty="0" err="1"/>
              <a:t>ket</a:t>
            </a:r>
            <a:r>
              <a:rPr lang="en-CA" dirty="0"/>
              <a:t> psi”, the state psi as a </a:t>
            </a:r>
            <a:r>
              <a:rPr lang="en-CA" u="sng" dirty="0"/>
              <a:t>column</a:t>
            </a:r>
            <a:r>
              <a:rPr lang="en-CA" dirty="0"/>
              <a:t> vector</a:t>
            </a:r>
          </a:p>
          <a:p>
            <a:r>
              <a:rPr lang="en-CA" dirty="0"/>
              <a:t>&lt;</a:t>
            </a:r>
            <a:r>
              <a:rPr lang="en-CA" dirty="0" err="1"/>
              <a:t>a|b</a:t>
            </a:r>
            <a:r>
              <a:rPr lang="en-CA" dirty="0"/>
              <a:t>&gt; means the dot product of the row vector a with the column vector b, for example: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|b&gt;&lt;a| means the matrix product resulting from column vector b multiplied by row vector a, for example: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B7AEB-28B4-BCB2-A94E-EBDA304BD609}"/>
                  </a:ext>
                </a:extLst>
              </p:cNvPr>
              <p:cNvSpPr txBox="1"/>
              <p:nvPr/>
            </p:nvSpPr>
            <p:spPr>
              <a:xfrm>
                <a:off x="4541921" y="3203485"/>
                <a:ext cx="3108159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B7AEB-28B4-BCB2-A94E-EBDA304BD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921" y="3203485"/>
                <a:ext cx="3108159" cy="7568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4E987-EBDF-19BB-F4E6-ECA60D65FFB6}"/>
                  </a:ext>
                </a:extLst>
              </p:cNvPr>
              <p:cNvSpPr txBox="1"/>
              <p:nvPr/>
            </p:nvSpPr>
            <p:spPr>
              <a:xfrm>
                <a:off x="3259134" y="5263224"/>
                <a:ext cx="5673733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4E987-EBDF-19BB-F4E6-ECA60D65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134" y="5263224"/>
                <a:ext cx="5673733" cy="756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0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20" y="251466"/>
            <a:ext cx="10515600" cy="6053734"/>
          </a:xfrm>
        </p:spPr>
        <p:txBody>
          <a:bodyPr>
            <a:normAutofit/>
          </a:bodyPr>
          <a:lstStyle/>
          <a:p>
            <a:r>
              <a:rPr lang="en-CA" dirty="0"/>
              <a:t>In a single qubit circuit, the state vector is a 2-element column vector containing complex numbers.  Each complex number is an </a:t>
            </a:r>
            <a:r>
              <a:rPr lang="en-CA" u="sng" dirty="0"/>
              <a:t>amplitude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/>
              <p:nvPr/>
            </p:nvSpPr>
            <p:spPr>
              <a:xfrm>
                <a:off x="1669488" y="1683856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88" y="1683856"/>
                <a:ext cx="1565237" cy="821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/>
              <p:nvPr/>
            </p:nvSpPr>
            <p:spPr>
              <a:xfrm>
                <a:off x="4267768" y="1683856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768" y="1683856"/>
                <a:ext cx="1565237" cy="821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1125434" y="3127296"/>
            <a:ext cx="8183912" cy="2225274"/>
            <a:chOff x="2703151" y="4540768"/>
            <a:chExt cx="8183912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408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 (complex numbers)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5E8E06-0373-848D-097A-F6BDE0DBA558}"/>
              </a:ext>
            </a:extLst>
          </p:cNvPr>
          <p:cNvSpPr txBox="1"/>
          <p:nvPr/>
        </p:nvSpPr>
        <p:spPr>
          <a:xfrm>
            <a:off x="6923201" y="171390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084D5-408B-3C11-3426-61D17F8D3CC3}"/>
              </a:ext>
            </a:extLst>
          </p:cNvPr>
          <p:cNvSpPr txBox="1"/>
          <p:nvPr/>
        </p:nvSpPr>
        <p:spPr>
          <a:xfrm>
            <a:off x="6923201" y="209461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F8B8B9-180C-8D6C-144B-DC134319C004}"/>
              </a:ext>
            </a:extLst>
          </p:cNvPr>
          <p:cNvCxnSpPr>
            <a:cxnSpLocks/>
          </p:cNvCxnSpPr>
          <p:nvPr/>
        </p:nvCxnSpPr>
        <p:spPr>
          <a:xfrm flipH="1">
            <a:off x="5647206" y="1899047"/>
            <a:ext cx="1343164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1A6C7-36F9-AFD8-E5EF-20A50C509E82}"/>
              </a:ext>
            </a:extLst>
          </p:cNvPr>
          <p:cNvCxnSpPr>
            <a:cxnSpLocks/>
          </p:cNvCxnSpPr>
          <p:nvPr/>
        </p:nvCxnSpPr>
        <p:spPr>
          <a:xfrm flipH="1">
            <a:off x="5621082" y="2301478"/>
            <a:ext cx="1343164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78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693EE32B-BF00-EA1E-E54C-96D7E529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5" y="775874"/>
            <a:ext cx="10353150" cy="581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39578C-5FCF-9960-9C0B-DFCF4F33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4" y="55260"/>
            <a:ext cx="11839050" cy="605372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Quantum Computers: IBM</a:t>
            </a:r>
          </a:p>
        </p:txBody>
      </p:sp>
    </p:spTree>
    <p:extLst>
      <p:ext uri="{BB962C8B-B14F-4D97-AF65-F5344CB8AC3E}">
        <p14:creationId xmlns:p14="http://schemas.microsoft.com/office/powerpoint/2010/main" val="4118907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9" y="134637"/>
            <a:ext cx="11399145" cy="672336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We might think that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a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|0&gt; + b |1&gt; has 4 degrees of freedom, but …</a:t>
            </a:r>
            <a:endParaRPr lang="en-CA" dirty="0"/>
          </a:p>
          <a:p>
            <a:r>
              <a:rPr lang="en-CA" dirty="0"/>
              <a:t>The probability of measuring a particular base state is given by the squared magnitude of the amplitude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Probability of measuring 0 is |a|</a:t>
            </a:r>
            <a:r>
              <a:rPr lang="en-CA" baseline="30000" dirty="0"/>
              <a:t>2</a:t>
            </a:r>
          </a:p>
          <a:p>
            <a:r>
              <a:rPr lang="en-CA" dirty="0"/>
              <a:t>Probability of measuring 1 is |b|</a:t>
            </a:r>
            <a:r>
              <a:rPr lang="en-CA" baseline="30000" dirty="0"/>
              <a:t>2</a:t>
            </a:r>
            <a:endParaRPr lang="en-CA" dirty="0"/>
          </a:p>
          <a:p>
            <a:r>
              <a:rPr lang="en-CA" dirty="0"/>
              <a:t>Constraint: |a|</a:t>
            </a:r>
            <a:r>
              <a:rPr lang="en-CA" baseline="30000" dirty="0"/>
              <a:t>2</a:t>
            </a:r>
            <a:r>
              <a:rPr lang="en-CA" dirty="0"/>
              <a:t>+|b|</a:t>
            </a:r>
            <a:r>
              <a:rPr lang="en-CA" baseline="30000" dirty="0"/>
              <a:t>2</a:t>
            </a:r>
            <a:r>
              <a:rPr lang="en-CA" dirty="0"/>
              <a:t> = 1   (this removes one degree of freedom)</a:t>
            </a:r>
          </a:p>
          <a:p>
            <a:r>
              <a:rPr lang="en-CA" dirty="0"/>
              <a:t>We can also multiply the amplitudes by some number </a:t>
            </a:r>
            <a:r>
              <a:rPr lang="en-CA" dirty="0" err="1"/>
              <a:t>e</a:t>
            </a:r>
            <a:r>
              <a:rPr lang="en-CA" baseline="30000" dirty="0" err="1"/>
              <a:t>iG</a:t>
            </a:r>
            <a:r>
              <a:rPr lang="en-CA" dirty="0"/>
              <a:t> to apply a </a:t>
            </a:r>
            <a:r>
              <a:rPr lang="en-CA" i="1" dirty="0"/>
              <a:t>global phase</a:t>
            </a:r>
            <a:r>
              <a:rPr lang="en-CA" dirty="0"/>
              <a:t> shift of angle G around the complex plane. This global phase shift has no physical meaning and cannot be measured. This removes another degree of freedom from the amplitudes. Sometimes we choose G to make the first amplitude a positive real number, so we can write</a:t>
            </a:r>
            <a:br>
              <a:rPr lang="en-CA" dirty="0"/>
            </a:b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|0&gt; + </a:t>
            </a:r>
            <a:r>
              <a:rPr lang="en-CA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2800" b="0" i="0" u="none" strike="noStrike" baseline="30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(1-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1/2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|1&gt; where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positive real.  This makes the two degrees of freedom,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more apparent.</a:t>
            </a:r>
            <a:endParaRPr lang="en-CA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4323149" y="1304704"/>
            <a:ext cx="6727519" cy="2225274"/>
            <a:chOff x="2703151" y="4540768"/>
            <a:chExt cx="6727519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1684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20" y="251466"/>
            <a:ext cx="10515600" cy="6053734"/>
          </a:xfrm>
        </p:spPr>
        <p:txBody>
          <a:bodyPr>
            <a:normAutofit/>
          </a:bodyPr>
          <a:lstStyle/>
          <a:p>
            <a:r>
              <a:rPr lang="en-CA" dirty="0"/>
              <a:t>In a single qubit circuit, the state vector is a 2-element column vector containing complex numbers.  Each complex number is an </a:t>
            </a:r>
            <a:r>
              <a:rPr lang="en-CA" u="sng" dirty="0"/>
              <a:t>amplitude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Certain superposed states have special names: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/>
              <p:nvPr/>
            </p:nvSpPr>
            <p:spPr>
              <a:xfrm>
                <a:off x="940212" y="1278531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12" y="1278531"/>
                <a:ext cx="1565237" cy="821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/>
              <p:nvPr/>
            </p:nvSpPr>
            <p:spPr>
              <a:xfrm>
                <a:off x="3538492" y="1278531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92" y="1278531"/>
                <a:ext cx="1565237" cy="821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910AEC-87C5-072B-9DB5-F67100EA4718}"/>
                  </a:ext>
                </a:extLst>
              </p:cNvPr>
              <p:cNvSpPr txBox="1"/>
              <p:nvPr/>
            </p:nvSpPr>
            <p:spPr>
              <a:xfrm>
                <a:off x="6136771" y="1344287"/>
                <a:ext cx="4196510" cy="6932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910AEC-87C5-072B-9DB5-F67100EA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771" y="1344287"/>
                <a:ext cx="4196510" cy="693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41B18-8D0D-B085-D45B-33CA0DC53276}"/>
                  </a:ext>
                </a:extLst>
              </p:cNvPr>
              <p:cNvSpPr txBox="1"/>
              <p:nvPr/>
            </p:nvSpPr>
            <p:spPr>
              <a:xfrm>
                <a:off x="618684" y="2839707"/>
                <a:ext cx="2168927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41B18-8D0D-B085-D45B-33CA0DC53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84" y="2839707"/>
                <a:ext cx="2168927" cy="953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75EC0-9D51-E243-A931-34E0DDE4C593}"/>
                  </a:ext>
                </a:extLst>
              </p:cNvPr>
              <p:cNvSpPr txBox="1"/>
              <p:nvPr/>
            </p:nvSpPr>
            <p:spPr>
              <a:xfrm>
                <a:off x="3460367" y="2839707"/>
                <a:ext cx="2455865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75EC0-9D51-E243-A931-34E0DDE4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7" y="2839707"/>
                <a:ext cx="2455865" cy="953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3E544-F54F-4C5D-269C-4635EFF330E1}"/>
                  </a:ext>
                </a:extLst>
              </p:cNvPr>
              <p:cNvSpPr txBox="1"/>
              <p:nvPr/>
            </p:nvSpPr>
            <p:spPr>
              <a:xfrm>
                <a:off x="6588988" y="2839707"/>
                <a:ext cx="2016000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3E544-F54F-4C5D-269C-4635EFF33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988" y="2839707"/>
                <a:ext cx="2016000" cy="953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581DE-86A4-C676-110E-FE7DDFE51FD9}"/>
                  </a:ext>
                </a:extLst>
              </p:cNvPr>
              <p:cNvSpPr txBox="1"/>
              <p:nvPr/>
            </p:nvSpPr>
            <p:spPr>
              <a:xfrm>
                <a:off x="9430670" y="2839707"/>
                <a:ext cx="2510687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581DE-86A4-C676-110E-FE7DDFE51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670" y="2839707"/>
                <a:ext cx="2510687" cy="9536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5683120" y="4381260"/>
            <a:ext cx="6727519" cy="2225274"/>
            <a:chOff x="2703151" y="4540768"/>
            <a:chExt cx="6727519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1684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51BB4E-DD76-6F23-0FBD-6F1C9428DF81}"/>
                  </a:ext>
                </a:extLst>
              </p:cNvPr>
              <p:cNvSpPr txBox="1"/>
              <p:nvPr/>
            </p:nvSpPr>
            <p:spPr>
              <a:xfrm>
                <a:off x="234357" y="5128611"/>
                <a:ext cx="4888389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51BB4E-DD76-6F23-0FBD-6F1C9428D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7" y="5128611"/>
                <a:ext cx="4888389" cy="9536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69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658A-57F6-B9DA-9F40-34061204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6" y="1"/>
            <a:ext cx="10515600" cy="615950"/>
          </a:xfrm>
        </p:spPr>
        <p:txBody>
          <a:bodyPr>
            <a:normAutofit fontScale="90000"/>
          </a:bodyPr>
          <a:lstStyle/>
          <a:p>
            <a:r>
              <a:rPr lang="en-CA" dirty="0"/>
              <a:t>Bloch sphere: to visualize one qubit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4E90E-5BB4-1CB4-0F49-2C08329AC0B5}"/>
              </a:ext>
            </a:extLst>
          </p:cNvPr>
          <p:cNvSpPr txBox="1"/>
          <p:nvPr/>
        </p:nvSpPr>
        <p:spPr>
          <a:xfrm>
            <a:off x="280491" y="587250"/>
            <a:ext cx="11689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apply a global phase shift to obtain the form</a:t>
            </a:r>
            <a:b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cos(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/2) |0&gt; + </a:t>
            </a:r>
            <a:r>
              <a:rPr lang="en-CA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2000" b="0" i="0" u="none" strike="noStrike" baseline="30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20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0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sin(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/2) |1&gt;</a:t>
            </a:r>
          </a:p>
          <a:p>
            <a:r>
              <a:rPr lang="en-CA" sz="2000" dirty="0">
                <a:solidFill>
                  <a:srgbClr val="000000"/>
                </a:solidFill>
                <a:latin typeface="Arial" panose="020B0604020202020204" pitchFamily="34" charset="0"/>
              </a:rPr>
              <a:t>which has two degrees of freedom,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mapped to a surface.</a:t>
            </a:r>
            <a:b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vertical position of the point (encoded with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corresponds directly to the probability of measuring 0 or 1.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</a:t>
            </a:r>
            <a:r>
              <a:rPr lang="en-CA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relative phase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is only meaningful and measurable if there are other qubits.</a:t>
            </a:r>
            <a:endParaRPr lang="en-CA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8AFA5-56D4-77B2-B396-9BD682B25092}"/>
              </a:ext>
            </a:extLst>
          </p:cNvPr>
          <p:cNvSpPr txBox="1"/>
          <p:nvPr/>
        </p:nvSpPr>
        <p:spPr>
          <a:xfrm>
            <a:off x="280491" y="6326811"/>
            <a:ext cx="935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 quantum gates acting on 1 qubit are rotations in this space!</a:t>
            </a:r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A2431-F11B-4903-4608-30940143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88" y="2186262"/>
            <a:ext cx="7583224" cy="41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369E7-99AD-E650-D53C-29B2552B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97" y="1731217"/>
            <a:ext cx="6068272" cy="11907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226580"/>
            <a:ext cx="11672455" cy="1401329"/>
          </a:xfrm>
        </p:spPr>
        <p:txBody>
          <a:bodyPr>
            <a:normAutofit/>
          </a:bodyPr>
          <a:lstStyle/>
          <a:p>
            <a:r>
              <a:rPr lang="en-CA" dirty="0"/>
              <a:t>The processing of qubits can be described with matrix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/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4AD03D-871A-CCA4-85D2-E7F34E7C325D}"/>
              </a:ext>
            </a:extLst>
          </p:cNvPr>
          <p:cNvSpPr/>
          <p:nvPr/>
        </p:nvSpPr>
        <p:spPr>
          <a:xfrm>
            <a:off x="2028764" y="2507455"/>
            <a:ext cx="7303071" cy="222076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4FA6BE-24B6-AE20-4BF5-FFB33AA4B145}"/>
              </a:ext>
            </a:extLst>
          </p:cNvPr>
          <p:cNvSpPr/>
          <p:nvPr/>
        </p:nvSpPr>
        <p:spPr>
          <a:xfrm>
            <a:off x="3895665" y="2850355"/>
            <a:ext cx="3469540" cy="187786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133C-D5E5-5EA7-08F5-7F36EF912F80}"/>
              </a:ext>
            </a:extLst>
          </p:cNvPr>
          <p:cNvSpPr/>
          <p:nvPr/>
        </p:nvSpPr>
        <p:spPr>
          <a:xfrm flipH="1">
            <a:off x="2821779" y="2593181"/>
            <a:ext cx="7402805" cy="213503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EB1750B-4703-E145-A116-2493FC9723D5}"/>
              </a:ext>
            </a:extLst>
          </p:cNvPr>
          <p:cNvSpPr/>
          <p:nvPr/>
        </p:nvSpPr>
        <p:spPr>
          <a:xfrm flipH="1">
            <a:off x="3895664" y="2750342"/>
            <a:ext cx="5436172" cy="197787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ECCAE-5CB9-8BEF-3039-A7D6FB4CCE5C}"/>
              </a:ext>
            </a:extLst>
          </p:cNvPr>
          <p:cNvSpPr txBox="1"/>
          <p:nvPr/>
        </p:nvSpPr>
        <p:spPr>
          <a:xfrm>
            <a:off x="8678565" y="1885295"/>
            <a:ext cx="173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output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10093404" y="5530234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A6E027E-662A-92B4-589E-858487706D3C}"/>
              </a:ext>
            </a:extLst>
          </p:cNvPr>
          <p:cNvSpPr/>
          <p:nvPr/>
        </p:nvSpPr>
        <p:spPr>
          <a:xfrm rot="5400000">
            <a:off x="1698783" y="4975402"/>
            <a:ext cx="294822" cy="1670183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717855" y="5957905"/>
            <a:ext cx="64514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 state vector</a:t>
            </a:r>
            <a:br>
              <a:rPr lang="en-CA" sz="2400" dirty="0"/>
            </a:br>
            <a:r>
              <a:rPr lang="en-CA" sz="1400" dirty="0"/>
              <a:t>(this can be rewritten as |-&gt;</a:t>
            </a:r>
            <a:br>
              <a:rPr lang="en-CA" sz="1400" dirty="0"/>
            </a:br>
            <a:r>
              <a:rPr lang="en-CA" sz="1400" dirty="0"/>
              <a:t>using a global phase shift)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9090099" y="5898291"/>
            <a:ext cx="2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input state vector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85E6A-56B1-D6B5-A7CC-3271888AD82A}"/>
              </a:ext>
            </a:extLst>
          </p:cNvPr>
          <p:cNvSpPr txBox="1"/>
          <p:nvPr/>
        </p:nvSpPr>
        <p:spPr>
          <a:xfrm>
            <a:off x="984402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75820D-CB47-4B28-FAE0-8C16337A9BA4}"/>
              </a:ext>
            </a:extLst>
          </p:cNvPr>
          <p:cNvSpPr/>
          <p:nvPr/>
        </p:nvSpPr>
        <p:spPr>
          <a:xfrm>
            <a:off x="10615164" y="3482837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51ADEF-64B9-039B-0A5B-BC677D97B04F}"/>
              </a:ext>
            </a:extLst>
          </p:cNvPr>
          <p:cNvSpPr/>
          <p:nvPr/>
        </p:nvSpPr>
        <p:spPr>
          <a:xfrm>
            <a:off x="10633259" y="3874829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3AC092-74B7-36D2-C468-C7CF743EAB51}"/>
              </a:ext>
            </a:extLst>
          </p:cNvPr>
          <p:cNvSpPr txBox="1"/>
          <p:nvPr/>
        </p:nvSpPr>
        <p:spPr>
          <a:xfrm>
            <a:off x="988621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60394-A7A2-ECB4-8ADB-0952AED99066}"/>
              </a:ext>
            </a:extLst>
          </p:cNvPr>
          <p:cNvSpPr txBox="1"/>
          <p:nvPr/>
        </p:nvSpPr>
        <p:spPr>
          <a:xfrm>
            <a:off x="43704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E209CA2-7C77-09A8-9B87-D083CD0C04D6}"/>
              </a:ext>
            </a:extLst>
          </p:cNvPr>
          <p:cNvSpPr/>
          <p:nvPr/>
        </p:nvSpPr>
        <p:spPr>
          <a:xfrm flipH="1">
            <a:off x="139399" y="3482837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25A1AE-6B49-51D0-3AEA-A5A09F3F3E82}"/>
              </a:ext>
            </a:extLst>
          </p:cNvPr>
          <p:cNvSpPr/>
          <p:nvPr/>
        </p:nvSpPr>
        <p:spPr>
          <a:xfrm flipH="1">
            <a:off x="157494" y="3874829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E84569-11AC-0F66-CD44-73E7B863FFD4}"/>
              </a:ext>
            </a:extLst>
          </p:cNvPr>
          <p:cNvSpPr txBox="1"/>
          <p:nvPr/>
        </p:nvSpPr>
        <p:spPr>
          <a:xfrm>
            <a:off x="47923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</p:spTree>
    <p:extLst>
      <p:ext uri="{BB962C8B-B14F-4D97-AF65-F5344CB8AC3E}">
        <p14:creationId xmlns:p14="http://schemas.microsoft.com/office/powerpoint/2010/main" val="59183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E51A6-9B72-F2E8-468F-361296A525D5}"/>
              </a:ext>
            </a:extLst>
          </p:cNvPr>
          <p:cNvSpPr txBox="1"/>
          <p:nvPr/>
        </p:nvSpPr>
        <p:spPr>
          <a:xfrm>
            <a:off x="4549139" y="5857726"/>
            <a:ext cx="1934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85E4A-F8E2-036E-134D-502F2035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591" y="5942938"/>
            <a:ext cx="1602274" cy="868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71304-E091-BF87-A0DE-FB9C909FE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28" y="6070586"/>
            <a:ext cx="3929407" cy="74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90FA4-27CD-A66D-5B79-D889EB38D4BA}"/>
              </a:ext>
            </a:extLst>
          </p:cNvPr>
          <p:cNvSpPr txBox="1"/>
          <p:nvPr/>
        </p:nvSpPr>
        <p:spPr>
          <a:xfrm>
            <a:off x="123147" y="150831"/>
            <a:ext cx="9135153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|0&gt;---(+)---(y)---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hadamard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---(z)---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CMatrix.gate2x2not;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CMatrix.gate2x2y;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CMatrix.gate2x2hadamard;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step4 = CMatrix.gate2x2z;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step4, step3, step2, step1, input ]);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step4.toString(),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step3.toString(),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step1.toString(),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2F1D2-1BB8-5247-1C12-688E3B81C319}"/>
              </a:ext>
            </a:extLst>
          </p:cNvPr>
          <p:cNvSpPr txBox="1"/>
          <p:nvPr/>
        </p:nvSpPr>
        <p:spPr>
          <a:xfrm>
            <a:off x="123147" y="4796307"/>
            <a:ext cx="10020093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[1,0 ] * [0.707,0.707 ] * [0 ,-1i] * [_,1] * [1] = |0&gt;[-0.707i]</a:t>
            </a:r>
          </a:p>
          <a:p>
            <a:r>
              <a:rPr lang="nn-NO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[0,-1]   [0.707,-0.707]   [1i,0  ]   [1,_]   [_]   |1&gt;[0.707i ]</a:t>
            </a:r>
            <a:endParaRPr lang="en-CA" sz="20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00363-3E16-E92F-91A4-0D5974AE8C48}"/>
              </a:ext>
            </a:extLst>
          </p:cNvPr>
          <p:cNvSpPr txBox="1"/>
          <p:nvPr/>
        </p:nvSpPr>
        <p:spPr>
          <a:xfrm>
            <a:off x="47135" y="5473720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My code’s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EAF6-5624-A017-DFDF-D2019175074C}"/>
              </a:ext>
            </a:extLst>
          </p:cNvPr>
          <p:cNvSpPr txBox="1"/>
          <p:nvPr/>
        </p:nvSpPr>
        <p:spPr>
          <a:xfrm>
            <a:off x="8620507" y="150831"/>
            <a:ext cx="3366539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using classes defined at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https://github.com/MJMcGuffin/muqcs.js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609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6056592" y="593736"/>
            <a:ext cx="5951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processing of qubits can be described with matrix multiplications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>
            <a:off x="4142597" y="398995"/>
            <a:ext cx="294822" cy="194906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FCE1A-0E4E-EE83-F6DC-4D15AB88FD27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3D9749-8332-F49A-F753-5153888B2DF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6BC691-F152-E5D0-962B-04CF7B7F67BB}"/>
              </a:ext>
            </a:extLst>
          </p:cNvPr>
          <p:cNvSpPr txBox="1"/>
          <p:nvPr/>
        </p:nvSpPr>
        <p:spPr>
          <a:xfrm>
            <a:off x="4467777" y="1112232"/>
            <a:ext cx="123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ED1EB5-9EE8-D9DC-BE15-B4DD7B9C4874}"/>
              </a:ext>
            </a:extLst>
          </p:cNvPr>
          <p:cNvSpPr/>
          <p:nvPr/>
        </p:nvSpPr>
        <p:spPr>
          <a:xfrm flipH="1">
            <a:off x="830253" y="2536329"/>
            <a:ext cx="7735101" cy="1949067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18515" y="910643"/>
                  <a:pt x="514350" y="771525"/>
                </a:cubicBezTo>
                <a:cubicBezTo>
                  <a:pt x="910185" y="632407"/>
                  <a:pt x="2216669" y="750023"/>
                  <a:pt x="2375012" y="636903"/>
                </a:cubicBezTo>
                <a:cubicBezTo>
                  <a:pt x="2533355" y="523783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B286CA-7BD1-8A57-4E0C-D798492B8838}"/>
              </a:ext>
            </a:extLst>
          </p:cNvPr>
          <p:cNvSpPr/>
          <p:nvPr/>
        </p:nvSpPr>
        <p:spPr>
          <a:xfrm>
            <a:off x="1593055" y="1649286"/>
            <a:ext cx="3354803" cy="286065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69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7200112" y="3425998"/>
            <a:ext cx="298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(H)⊗(Y</a:t>
            </a:r>
            <a:r>
              <a:rPr lang="en-CA" sz="2800" baseline="30000" dirty="0"/>
              <a:t>1/4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5555551" y="401912"/>
            <a:ext cx="6353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Each 8×8 matrix is a tensor product (or </a:t>
            </a:r>
            <a:r>
              <a:rPr lang="en-CA" sz="3600" dirty="0" err="1"/>
              <a:t>kronecker</a:t>
            </a:r>
            <a:r>
              <a:rPr lang="en-CA" sz="3600" dirty="0"/>
              <a:t> product) of smaller matrices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E7EE2-19EB-A675-0F63-FB7C5D996B33}"/>
              </a:ext>
            </a:extLst>
          </p:cNvPr>
          <p:cNvSpPr txBox="1"/>
          <p:nvPr/>
        </p:nvSpPr>
        <p:spPr>
          <a:xfrm>
            <a:off x="3984926" y="3435533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C17B-106E-77C7-1A19-97DAC6003C93}"/>
              </a:ext>
            </a:extLst>
          </p:cNvPr>
          <p:cNvSpPr txBox="1"/>
          <p:nvPr/>
        </p:nvSpPr>
        <p:spPr>
          <a:xfrm>
            <a:off x="665821" y="3408984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(SWAP)⊗(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9473F1-8F64-D224-20F3-ACF2B330C21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60632" y="4146334"/>
            <a:ext cx="864761" cy="47262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DD61C-5C51-2912-CA94-ACBA727571F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1648205" y="4146335"/>
            <a:ext cx="644769" cy="44252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4FAA9-E440-4F95-718A-75FEB449C8AF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146662" y="4146334"/>
            <a:ext cx="7733" cy="42585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EBCDE56-86FB-E92C-F868-C3B15195CA5D}"/>
              </a:ext>
            </a:extLst>
          </p:cNvPr>
          <p:cNvSpPr/>
          <p:nvPr/>
        </p:nvSpPr>
        <p:spPr>
          <a:xfrm rot="5400000">
            <a:off x="1500794" y="3116281"/>
            <a:ext cx="294822" cy="176528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6630938-60A5-4170-FF9E-913DD34CC4C4}"/>
              </a:ext>
            </a:extLst>
          </p:cNvPr>
          <p:cNvSpPr/>
          <p:nvPr/>
        </p:nvSpPr>
        <p:spPr>
          <a:xfrm rot="5400000">
            <a:off x="5006984" y="2937643"/>
            <a:ext cx="294822" cy="212256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 rot="5400000">
            <a:off x="8477982" y="2692029"/>
            <a:ext cx="294822" cy="261378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4C80011-F90F-DB6A-880D-5A91D751DD33}"/>
              </a:ext>
            </a:extLst>
          </p:cNvPr>
          <p:cNvSpPr/>
          <p:nvPr/>
        </p:nvSpPr>
        <p:spPr>
          <a:xfrm>
            <a:off x="1183502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0048F0-749A-0FC7-F04C-1CBC12D09ACB}"/>
              </a:ext>
            </a:extLst>
          </p:cNvPr>
          <p:cNvSpPr/>
          <p:nvPr/>
        </p:nvSpPr>
        <p:spPr>
          <a:xfrm>
            <a:off x="2073126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D752C7-D8AC-8D7D-E5BE-4E60C75B5436}"/>
              </a:ext>
            </a:extLst>
          </p:cNvPr>
          <p:cNvSpPr/>
          <p:nvPr/>
        </p:nvSpPr>
        <p:spPr>
          <a:xfrm>
            <a:off x="2962750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37E546-1068-652C-7FEE-7847B77F443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27970" y="2702010"/>
            <a:ext cx="1547186" cy="70697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2A58F1-E18A-FE9B-F6E0-67FD8E3864DE}"/>
              </a:ext>
            </a:extLst>
          </p:cNvPr>
          <p:cNvCxnSpPr>
            <a:cxnSpLocks/>
          </p:cNvCxnSpPr>
          <p:nvPr/>
        </p:nvCxnSpPr>
        <p:spPr>
          <a:xfrm>
            <a:off x="2530848" y="2702010"/>
            <a:ext cx="1498311" cy="759571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713F71F-0FDF-AB73-4416-10BA9E441BDF}"/>
              </a:ext>
            </a:extLst>
          </p:cNvPr>
          <p:cNvSpPr/>
          <p:nvPr/>
        </p:nvSpPr>
        <p:spPr>
          <a:xfrm rot="10800000" flipH="1">
            <a:off x="1595907" y="2645277"/>
            <a:ext cx="6164725" cy="81630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18515" y="910643"/>
                  <a:pt x="514350" y="771525"/>
                </a:cubicBezTo>
                <a:cubicBezTo>
                  <a:pt x="910185" y="632407"/>
                  <a:pt x="2216669" y="750023"/>
                  <a:pt x="2375012" y="636903"/>
                </a:cubicBezTo>
                <a:cubicBezTo>
                  <a:pt x="2533355" y="523783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FCE1A-0E4E-EE83-F6DC-4D15AB88FD27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3D9749-8332-F49A-F753-5153888B2DF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7200112" y="3425998"/>
            <a:ext cx="298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(H)⊗(Y</a:t>
            </a:r>
            <a:r>
              <a:rPr lang="en-CA" sz="2800" baseline="30000" dirty="0"/>
              <a:t>1/4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5555551" y="401912"/>
            <a:ext cx="6353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Each 8×8 matrix is a tensor product (or </a:t>
            </a:r>
            <a:r>
              <a:rPr lang="en-CA" sz="3600" dirty="0" err="1"/>
              <a:t>kronecker</a:t>
            </a:r>
            <a:r>
              <a:rPr lang="en-CA" sz="3600" dirty="0"/>
              <a:t> product) of smaller matrices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E7EE2-19EB-A675-0F63-FB7C5D996B33}"/>
              </a:ext>
            </a:extLst>
          </p:cNvPr>
          <p:cNvSpPr txBox="1"/>
          <p:nvPr/>
        </p:nvSpPr>
        <p:spPr>
          <a:xfrm>
            <a:off x="3984926" y="3435533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C17B-106E-77C7-1A19-97DAC6003C93}"/>
              </a:ext>
            </a:extLst>
          </p:cNvPr>
          <p:cNvSpPr txBox="1"/>
          <p:nvPr/>
        </p:nvSpPr>
        <p:spPr>
          <a:xfrm>
            <a:off x="665821" y="3408984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(SWAP)⊗(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9473F1-8F64-D224-20F3-ACF2B330C21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60632" y="4146334"/>
            <a:ext cx="864761" cy="47262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DD61C-5C51-2912-CA94-ACBA727571F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1648205" y="4146335"/>
            <a:ext cx="644769" cy="44252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4FAA9-E440-4F95-718A-75FEB449C8AF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146662" y="4146334"/>
            <a:ext cx="7733" cy="42585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D55299F9-EF80-2EA1-0C17-7CB0174FA3DD}"/>
              </a:ext>
            </a:extLst>
          </p:cNvPr>
          <p:cNvSpPr/>
          <p:nvPr/>
        </p:nvSpPr>
        <p:spPr>
          <a:xfrm rot="16200000">
            <a:off x="1116226" y="2867257"/>
            <a:ext cx="294822" cy="97341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0AB368BB-1CB0-93B2-3161-97665E9A8619}"/>
              </a:ext>
            </a:extLst>
          </p:cNvPr>
          <p:cNvSpPr/>
          <p:nvPr/>
        </p:nvSpPr>
        <p:spPr>
          <a:xfrm rot="16200000">
            <a:off x="2226514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98B31C-DB0B-1AE0-43F2-9B094B2E3068}"/>
              </a:ext>
            </a:extLst>
          </p:cNvPr>
          <p:cNvSpPr txBox="1"/>
          <p:nvPr/>
        </p:nvSpPr>
        <p:spPr>
          <a:xfrm>
            <a:off x="966573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4×4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759E5C-1012-F156-86FE-4918D3DB473C}"/>
              </a:ext>
            </a:extLst>
          </p:cNvPr>
          <p:cNvSpPr txBox="1"/>
          <p:nvPr/>
        </p:nvSpPr>
        <p:spPr>
          <a:xfrm>
            <a:off x="2049269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9B8633-CE13-549D-5849-0D22A3AF4603}"/>
              </a:ext>
            </a:extLst>
          </p:cNvPr>
          <p:cNvSpPr/>
          <p:nvPr/>
        </p:nvSpPr>
        <p:spPr>
          <a:xfrm rot="16200000">
            <a:off x="4049687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E9A3C5-5510-D4E9-8E9E-5062C8CFED11}"/>
              </a:ext>
            </a:extLst>
          </p:cNvPr>
          <p:cNvSpPr txBox="1"/>
          <p:nvPr/>
        </p:nvSpPr>
        <p:spPr>
          <a:xfrm>
            <a:off x="3872442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7EF7E9A-265C-6ACF-E3B7-FB497A2C7EF5}"/>
              </a:ext>
            </a:extLst>
          </p:cNvPr>
          <p:cNvSpPr/>
          <p:nvPr/>
        </p:nvSpPr>
        <p:spPr>
          <a:xfrm rot="16200000">
            <a:off x="5867756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4DCC69-0F02-7556-CD50-F6CAFD0C1FCD}"/>
              </a:ext>
            </a:extLst>
          </p:cNvPr>
          <p:cNvSpPr txBox="1"/>
          <p:nvPr/>
        </p:nvSpPr>
        <p:spPr>
          <a:xfrm>
            <a:off x="5690511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DAE10A78-99B4-B667-4BD3-8B6040983E50}"/>
              </a:ext>
            </a:extLst>
          </p:cNvPr>
          <p:cNvSpPr/>
          <p:nvPr/>
        </p:nvSpPr>
        <p:spPr>
          <a:xfrm rot="16200000">
            <a:off x="7362979" y="3162076"/>
            <a:ext cx="294822" cy="383781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640523-EF5A-95E9-D788-C4FEA080D066}"/>
              </a:ext>
            </a:extLst>
          </p:cNvPr>
          <p:cNvSpPr txBox="1"/>
          <p:nvPr/>
        </p:nvSpPr>
        <p:spPr>
          <a:xfrm>
            <a:off x="7150766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753EED6-F788-EA15-EA8B-5242E0CD8CA9}"/>
              </a:ext>
            </a:extLst>
          </p:cNvPr>
          <p:cNvSpPr/>
          <p:nvPr/>
        </p:nvSpPr>
        <p:spPr>
          <a:xfrm rot="16200000">
            <a:off x="8276533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F84D34-D6B7-D758-FEE8-476909C839E3}"/>
              </a:ext>
            </a:extLst>
          </p:cNvPr>
          <p:cNvSpPr txBox="1"/>
          <p:nvPr/>
        </p:nvSpPr>
        <p:spPr>
          <a:xfrm>
            <a:off x="8107135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B9813E7B-E3BC-63C7-12B8-F6A8FE7F3276}"/>
              </a:ext>
            </a:extLst>
          </p:cNvPr>
          <p:cNvSpPr/>
          <p:nvPr/>
        </p:nvSpPr>
        <p:spPr>
          <a:xfrm rot="16200000">
            <a:off x="9335805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392FD4-771E-1C9A-8F7B-342093A4097B}"/>
              </a:ext>
            </a:extLst>
          </p:cNvPr>
          <p:cNvSpPr txBox="1"/>
          <p:nvPr/>
        </p:nvSpPr>
        <p:spPr>
          <a:xfrm>
            <a:off x="9166407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94D4CDE8-7475-6111-DCAE-BB867D1733D4}"/>
              </a:ext>
            </a:extLst>
          </p:cNvPr>
          <p:cNvSpPr/>
          <p:nvPr/>
        </p:nvSpPr>
        <p:spPr>
          <a:xfrm rot="16200000">
            <a:off x="4978111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8D110C-AF44-4570-37B5-44569313F1E7}"/>
              </a:ext>
            </a:extLst>
          </p:cNvPr>
          <p:cNvSpPr txBox="1"/>
          <p:nvPr/>
        </p:nvSpPr>
        <p:spPr>
          <a:xfrm>
            <a:off x="4808713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EBCDE56-86FB-E92C-F868-C3B15195CA5D}"/>
              </a:ext>
            </a:extLst>
          </p:cNvPr>
          <p:cNvSpPr/>
          <p:nvPr/>
        </p:nvSpPr>
        <p:spPr>
          <a:xfrm rot="5400000">
            <a:off x="1500794" y="3116281"/>
            <a:ext cx="294822" cy="176528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6630938-60A5-4170-FF9E-913DD34CC4C4}"/>
              </a:ext>
            </a:extLst>
          </p:cNvPr>
          <p:cNvSpPr/>
          <p:nvPr/>
        </p:nvSpPr>
        <p:spPr>
          <a:xfrm rot="5400000">
            <a:off x="5006984" y="2937643"/>
            <a:ext cx="294822" cy="212256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 rot="5400000">
            <a:off x="8477982" y="2692029"/>
            <a:ext cx="294822" cy="261378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AAFDF-B9B3-9DC6-9057-C94560A8435A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26298D-EEEE-9DE1-D237-F50B8CD5A2CA}"/>
              </a:ext>
            </a:extLst>
          </p:cNvPr>
          <p:cNvCxnSpPr>
            <a:cxnSpLocks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19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4D26-A9E6-65FF-1103-93527108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95853"/>
            <a:ext cx="10347773" cy="874645"/>
          </a:xfrm>
        </p:spPr>
        <p:txBody>
          <a:bodyPr/>
          <a:lstStyle/>
          <a:p>
            <a:r>
              <a:rPr lang="en-CA" sz="4400" dirty="0"/>
              <a:t>Tensor product or </a:t>
            </a:r>
            <a:r>
              <a:rPr lang="en-CA" sz="4400" dirty="0" err="1"/>
              <a:t>kronecker</a:t>
            </a:r>
            <a:r>
              <a:rPr lang="en-CA" sz="4400" dirty="0"/>
              <a:t> product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E358A9-3B9D-AB7F-D713-F57D3F06D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89054"/>
              </p:ext>
            </p:extLst>
          </p:nvPr>
        </p:nvGraphicFramePr>
        <p:xfrm>
          <a:off x="6193235" y="1493819"/>
          <a:ext cx="492542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5">
                  <a:extLst>
                    <a:ext uri="{9D8B030D-6E8A-4147-A177-3AD203B41FA5}">
                      <a16:colId xmlns:a16="http://schemas.microsoft.com/office/drawing/2014/main" val="2684081953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4176119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81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3141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5C7EBE-BF71-F0AF-1D9E-0B04F926D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51387"/>
              </p:ext>
            </p:extLst>
          </p:nvPr>
        </p:nvGraphicFramePr>
        <p:xfrm>
          <a:off x="1218263" y="2133899"/>
          <a:ext cx="17325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50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866250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1575E4-69A0-AFC1-A196-599DEF012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75806"/>
              </p:ext>
            </p:extLst>
          </p:nvPr>
        </p:nvGraphicFramePr>
        <p:xfrm>
          <a:off x="3671934" y="2133899"/>
          <a:ext cx="17325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50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866250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2C2520-330A-74E1-2345-0DB8B03A05AC}"/>
              </a:ext>
            </a:extLst>
          </p:cNvPr>
          <p:cNvSpPr txBox="1"/>
          <p:nvPr/>
        </p:nvSpPr>
        <p:spPr>
          <a:xfrm>
            <a:off x="3059159" y="2512369"/>
            <a:ext cx="5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⊗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C2FDE-13D8-00E8-7B6A-969D7EEB3761}"/>
              </a:ext>
            </a:extLst>
          </p:cNvPr>
          <p:cNvSpPr txBox="1"/>
          <p:nvPr/>
        </p:nvSpPr>
        <p:spPr>
          <a:xfrm>
            <a:off x="5512831" y="2512369"/>
            <a:ext cx="5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=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C2893D-65DF-1BE8-7EBC-CC933AC99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7369"/>
            <a:ext cx="10515600" cy="1864778"/>
          </a:xfrm>
        </p:spPr>
        <p:txBody>
          <a:bodyPr>
            <a:normAutofit/>
          </a:bodyPr>
          <a:lstStyle/>
          <a:p>
            <a:r>
              <a:rPr lang="en-CA" dirty="0"/>
              <a:t>We stretch the first matrix and make many copies of the second matrix, and multiply pairs of elements</a:t>
            </a:r>
          </a:p>
          <a:p>
            <a:r>
              <a:rPr lang="en-CA" dirty="0"/>
              <a:t>The tensor product is associative but not commutative</a:t>
            </a:r>
          </a:p>
        </p:txBody>
      </p:sp>
    </p:spTree>
    <p:extLst>
      <p:ext uri="{BB962C8B-B14F-4D97-AF65-F5344CB8AC3E}">
        <p14:creationId xmlns:p14="http://schemas.microsoft.com/office/powerpoint/2010/main" val="90412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63" y="117113"/>
            <a:ext cx="11990939" cy="834406"/>
          </a:xfrm>
        </p:spPr>
        <p:txBody>
          <a:bodyPr>
            <a:normAutofit/>
          </a:bodyPr>
          <a:lstStyle/>
          <a:p>
            <a:r>
              <a:rPr lang="en-CA" sz="3200" dirty="0"/>
              <a:t>Example: the 8×1 input state vector for this circuit is a tensor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97" y="1209216"/>
            <a:ext cx="3469770" cy="26545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9246090" y="3722433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4FBB03-CD87-5E1C-5698-82DD2B7FB6F9}"/>
              </a:ext>
            </a:extLst>
          </p:cNvPr>
          <p:cNvCxnSpPr>
            <a:cxnSpLocks/>
          </p:cNvCxnSpPr>
          <p:nvPr/>
        </p:nvCxnSpPr>
        <p:spPr>
          <a:xfrm flipH="1">
            <a:off x="6613973" y="4179313"/>
            <a:ext cx="2535637" cy="77415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BFCCE9-AD64-A387-CEAA-BE2FDE657B93}"/>
                  </a:ext>
                </a:extLst>
              </p:cNvPr>
              <p:cNvSpPr txBox="1"/>
              <p:nvPr/>
            </p:nvSpPr>
            <p:spPr>
              <a:xfrm>
                <a:off x="295921" y="3845272"/>
                <a:ext cx="6800495" cy="254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BFCCE9-AD64-A387-CEAA-BE2FDE657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21" y="3845272"/>
                <a:ext cx="6800495" cy="2548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4E951-E003-AE1A-53D0-ADC5689079C3}"/>
              </a:ext>
            </a:extLst>
          </p:cNvPr>
          <p:cNvCxnSpPr>
            <a:cxnSpLocks/>
          </p:cNvCxnSpPr>
          <p:nvPr/>
        </p:nvCxnSpPr>
        <p:spPr>
          <a:xfrm flipH="1">
            <a:off x="1518538" y="3629025"/>
            <a:ext cx="610300" cy="95808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10BC748-C553-B95E-AF50-ABF4815F34AF}"/>
              </a:ext>
            </a:extLst>
          </p:cNvPr>
          <p:cNvSpPr/>
          <p:nvPr/>
        </p:nvSpPr>
        <p:spPr>
          <a:xfrm rot="16200000">
            <a:off x="1371127" y="4058228"/>
            <a:ext cx="294822" cy="148443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357BFC-FBE3-25A2-B205-65EB7283FA2E}"/>
              </a:ext>
            </a:extLst>
          </p:cNvPr>
          <p:cNvSpPr/>
          <p:nvPr/>
        </p:nvSpPr>
        <p:spPr>
          <a:xfrm>
            <a:off x="2031513" y="1314897"/>
            <a:ext cx="397362" cy="2194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0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5B8A5D2-4D9C-5075-9119-55893C57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9" y="660632"/>
            <a:ext cx="10677073" cy="33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25A326-CBF2-D49F-70E7-A6249D0D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6" y="4081468"/>
            <a:ext cx="11297559" cy="25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39578C-5FCF-9960-9C0B-DFCF4F33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219566"/>
            <a:ext cx="11714289" cy="605372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Quantum Computers: IBM</a:t>
            </a:r>
          </a:p>
        </p:txBody>
      </p:sp>
    </p:spTree>
    <p:extLst>
      <p:ext uri="{BB962C8B-B14F-4D97-AF65-F5344CB8AC3E}">
        <p14:creationId xmlns:p14="http://schemas.microsoft.com/office/powerpoint/2010/main" val="266728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071966" y="2925406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1354921" y="3357837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</a:t>
            </a:r>
            <a:r>
              <a:rPr lang="en-CA" sz="2400" baseline="30000" dirty="0"/>
              <a:t>N</a:t>
            </a:r>
            <a:r>
              <a:rPr lang="en-CA" sz="2400" dirty="0"/>
              <a:t>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6801094" y="3357837"/>
            <a:ext cx="352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</a:t>
            </a:r>
            <a:r>
              <a:rPr lang="en-CA" sz="2400" baseline="30000" dirty="0"/>
              <a:t>N</a:t>
            </a:r>
            <a:r>
              <a:rPr lang="en-CA" sz="2400" dirty="0"/>
              <a:t>×1 input state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2748218" y="1634802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2744807" y="2925406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091090" y="1634802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5142491" y="2123970"/>
            <a:ext cx="87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 … 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3113845" y="2123970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3624864" y="1634802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2</a:t>
              </a:r>
              <a:r>
                <a:rPr lang="en-CA" sz="2400" baseline="30000" dirty="0"/>
                <a:t>N</a:t>
              </a:r>
              <a:r>
                <a:rPr lang="en-CA" sz="2400" dirty="0"/>
                <a:t>×2</a:t>
              </a:r>
              <a:r>
                <a:rPr lang="en-CA" sz="2400" baseline="30000" dirty="0"/>
                <a:t>N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082213" y="1634802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2</a:t>
              </a:r>
              <a:r>
                <a:rPr lang="en-CA" sz="2400" baseline="30000" dirty="0"/>
                <a:t>N</a:t>
              </a:r>
              <a:r>
                <a:rPr lang="en-CA" sz="2400" dirty="0"/>
                <a:t>×2</a:t>
              </a:r>
              <a:r>
                <a:rPr lang="en-CA" sz="2400" baseline="30000" dirty="0"/>
                <a:t>N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599837" y="2123970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265232" y="132635"/>
            <a:ext cx="11096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size of the matrices grows</a:t>
            </a:r>
            <a:br>
              <a:rPr lang="en-CA" sz="3600" dirty="0"/>
            </a:br>
            <a:r>
              <a:rPr lang="en-CA" sz="3600" dirty="0"/>
              <a:t>exponentially in the number N of qubits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F6E0D-5D27-AEEB-B5AF-681312C5FD33}"/>
              </a:ext>
            </a:extLst>
          </p:cNvPr>
          <p:cNvSpPr txBox="1"/>
          <p:nvPr/>
        </p:nvSpPr>
        <p:spPr>
          <a:xfrm>
            <a:off x="201970" y="3939852"/>
            <a:ext cx="11926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Generating and storing each matrix costs O((2</a:t>
            </a:r>
            <a:r>
              <a:rPr lang="en-CA" sz="2800" baseline="30000" dirty="0"/>
              <a:t>N</a:t>
            </a:r>
            <a:r>
              <a:rPr lang="en-CA" sz="2800" dirty="0"/>
              <a:t>)</a:t>
            </a:r>
            <a:r>
              <a:rPr lang="en-CA" sz="2800" baseline="30000" dirty="0"/>
              <a:t>2</a:t>
            </a:r>
            <a:r>
              <a:rPr lang="en-CA" sz="2800" dirty="0"/>
              <a:t>)=O(2</a:t>
            </a:r>
            <a:r>
              <a:rPr lang="en-CA" sz="2800" baseline="30000" dirty="0"/>
              <a:t>2N</a:t>
            </a:r>
            <a:r>
              <a:rPr lang="en-CA" sz="2800" dirty="0"/>
              <a:t>) 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Multiplying two 2</a:t>
            </a:r>
            <a:r>
              <a:rPr lang="en-CA" sz="2800" baseline="30000" dirty="0"/>
              <a:t>N</a:t>
            </a:r>
            <a:r>
              <a:rPr lang="en-CA" sz="2800" dirty="0"/>
              <a:t>×2</a:t>
            </a:r>
            <a:r>
              <a:rPr lang="en-CA" sz="2800" baseline="30000" dirty="0"/>
              <a:t>N</a:t>
            </a:r>
            <a:r>
              <a:rPr lang="en-CA" sz="2800" dirty="0"/>
              <a:t> matrices using a naïve algorithm costs O((2</a:t>
            </a:r>
            <a:r>
              <a:rPr lang="en-CA" sz="2800" baseline="30000" dirty="0"/>
              <a:t>N</a:t>
            </a:r>
            <a:r>
              <a:rPr lang="en-CA" sz="2800" dirty="0"/>
              <a:t>)</a:t>
            </a:r>
            <a:r>
              <a:rPr lang="en-CA" sz="2800" baseline="30000" dirty="0"/>
              <a:t>3</a:t>
            </a:r>
            <a:r>
              <a:rPr lang="en-CA" sz="2800" dirty="0"/>
              <a:t>)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First optimization: we don’t actually need to multiply these large matrices together, because we can just multiply from right to left, updating the 2</a:t>
            </a:r>
            <a:r>
              <a:rPr lang="en-CA" sz="2800" baseline="30000" dirty="0"/>
              <a:t>N</a:t>
            </a:r>
            <a:r>
              <a:rPr lang="en-CA" sz="2800" dirty="0"/>
              <a:t>×1 state vector with each step. (Implemented in my code in </a:t>
            </a:r>
            <a:r>
              <a:rPr lang="en-CA" sz="2800" dirty="0" err="1"/>
              <a:t>CMatrix.naryMult</a:t>
            </a:r>
            <a:r>
              <a:rPr lang="en-CA" sz="2800" dirty="0"/>
              <a:t>().)  So each step will only take O(2</a:t>
            </a:r>
            <a:r>
              <a:rPr lang="en-CA" sz="2800" baseline="30000" dirty="0"/>
              <a:t>2N</a:t>
            </a:r>
            <a:r>
              <a:rPr lang="en-CA" sz="2800" dirty="0"/>
              <a:t>) time instead of O(2</a:t>
            </a:r>
            <a:r>
              <a:rPr lang="en-CA" sz="2800" baseline="30000" dirty="0"/>
              <a:t>3N</a:t>
            </a:r>
            <a:r>
              <a:rPr lang="en-CA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363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4571EE-B6D0-B279-58A1-507B8F0BDAFB}"/>
              </a:ext>
            </a:extLst>
          </p:cNvPr>
          <p:cNvSpPr txBox="1"/>
          <p:nvPr/>
        </p:nvSpPr>
        <p:spPr>
          <a:xfrm>
            <a:off x="57150" y="4251960"/>
            <a:ext cx="11992054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[1,_,_,_]   [0.35+0.35i,0.35+0.35i ,0.35-0.35i,0.35-0.35i ]   [0       ,0       ,0.5+0.5i,0.5-0.5i]   [1]   |00&gt;[0.354-0.354i 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[_,_,_,1] * [0.35+0.35i,-0.35-0.35i,0.35-0.35i,-0.35+0.35i] * [0       ,0       ,0.5-0.5i,0.5+0.5i] * [_] = |01&gt;[-0.354+0.354i]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[_,_,1,_]   [0.35-0.35i,0.35-0.35i ,0.35+0.35i,0.35+0.35i ]   [0.5+0.5i,0.5-0.5i,0       ,0       ]   [_]   |10&gt;[0.354+0.354i 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[_,1,_,_]   [0.35-0.35i,-0.35+0.35i,0.35+0.35i,-0.35-0.35i]   [0.5-0.5i,0.5+0.5i,0       ,0       ]   [_]   |11&gt;[0.354+0.354i ]</a:t>
            </a:r>
            <a:endParaRPr lang="en-CA" sz="1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73BBA-5AC9-05CC-A2F4-D2983DB499CC}"/>
              </a:ext>
            </a:extLst>
          </p:cNvPr>
          <p:cNvSpPr txBox="1"/>
          <p:nvPr/>
        </p:nvSpPr>
        <p:spPr>
          <a:xfrm>
            <a:off x="57149" y="102870"/>
            <a:ext cx="10915651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|0&gt;---(x^0.5)--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hadamard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----o-----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|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|0&gt;-----(+)-----(x^0.5)---(+)----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CMatrix.gate2x2not /*q1*/, CMatrix.gate2x2rootx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CMatrix.gate2x2rootx /*q1*/, CMatrix.gate2x2hadamard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CMatrix.gate4x4cnot;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step2.toString({decimalPrecision:2}),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step1.toString(),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E34ED-90B5-3EE8-5615-1750B21BF7A2}"/>
              </a:ext>
            </a:extLst>
          </p:cNvPr>
          <p:cNvSpPr/>
          <p:nvPr/>
        </p:nvSpPr>
        <p:spPr>
          <a:xfrm>
            <a:off x="1188244" y="2097881"/>
            <a:ext cx="6160294" cy="259557"/>
          </a:xfrm>
          <a:prstGeom prst="rect">
            <a:avLst/>
          </a:prstGeom>
          <a:noFill/>
          <a:ln w="381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40666-5E94-578A-E817-FA0A65A7BA9F}"/>
              </a:ext>
            </a:extLst>
          </p:cNvPr>
          <p:cNvSpPr txBox="1"/>
          <p:nvPr/>
        </p:nvSpPr>
        <p:spPr>
          <a:xfrm>
            <a:off x="6298869" y="2617981"/>
            <a:ext cx="5880890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optimization implemented in this, which multiplies smaller matrices first before bigger ones.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3E31D-8CF8-FE14-6263-998DA50734FA}"/>
              </a:ext>
            </a:extLst>
          </p:cNvPr>
          <p:cNvSpPr txBox="1"/>
          <p:nvPr/>
        </p:nvSpPr>
        <p:spPr>
          <a:xfrm>
            <a:off x="0" y="5085306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759DF-FD16-FF87-39CF-C3857848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032" y="5503032"/>
            <a:ext cx="2642696" cy="1311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3B17B-3E6D-F7E0-C1D0-6CEDE49EA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963" y="5483196"/>
            <a:ext cx="1425637" cy="1331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87EDC3-8926-3016-A5C3-35D47BC3DCCF}"/>
              </a:ext>
            </a:extLst>
          </p:cNvPr>
          <p:cNvSpPr txBox="1"/>
          <p:nvPr/>
        </p:nvSpPr>
        <p:spPr>
          <a:xfrm>
            <a:off x="5817345" y="5860857"/>
            <a:ext cx="1961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Quirk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313F2A-7BCC-76A2-6A08-A928F5F8EFAC}"/>
              </a:ext>
            </a:extLst>
          </p:cNvPr>
          <p:cNvCxnSpPr>
            <a:cxnSpLocks/>
          </p:cNvCxnSpPr>
          <p:nvPr/>
        </p:nvCxnSpPr>
        <p:spPr>
          <a:xfrm flipH="1" flipV="1">
            <a:off x="5855445" y="2330439"/>
            <a:ext cx="501253" cy="463154"/>
          </a:xfrm>
          <a:prstGeom prst="straightConnector1">
            <a:avLst/>
          </a:prstGeom>
          <a:ln w="381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F7690-0D3C-1F4B-2E62-6D28E440F17A}"/>
              </a:ext>
            </a:extLst>
          </p:cNvPr>
          <p:cNvSpPr txBox="1"/>
          <p:nvPr/>
        </p:nvSpPr>
        <p:spPr>
          <a:xfrm>
            <a:off x="57149" y="102870"/>
            <a:ext cx="12088468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|0&gt;----(y^0.25)-----(x^0.25)----X-----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|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|0&gt;-------H---------------------X-----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CMatrix.gate2x2hadamard /*q2*/, CMatrix.gate2x2fourthrooty /*q1*/, CMatrix.gate2x2fourthrootx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CMatrix.gate2x2identity /*q2*/, CMatrix.gate2x2fourthrootx /*q1*/, CMatrix.gate2x2identity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CMatrix.wireSwap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(1,2,3);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"...", // step1.toString({decimalPrecision:1}),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FEFD8-7236-545D-A954-2D423B1C5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95" y="5100239"/>
            <a:ext cx="2341713" cy="1757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47E6C8-6EE3-A135-9250-1DBF262F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962" y="4684643"/>
            <a:ext cx="1291038" cy="2173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5C492-12F6-2AC5-9ADE-5C40A0DA5D30}"/>
              </a:ext>
            </a:extLst>
          </p:cNvPr>
          <p:cNvSpPr txBox="1"/>
          <p:nvPr/>
        </p:nvSpPr>
        <p:spPr>
          <a:xfrm>
            <a:off x="0" y="4759364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0F74E-CB7B-ABFF-ADE8-313704D6300C}"/>
              </a:ext>
            </a:extLst>
          </p:cNvPr>
          <p:cNvSpPr txBox="1"/>
          <p:nvPr/>
        </p:nvSpPr>
        <p:spPr>
          <a:xfrm>
            <a:off x="57149" y="3289279"/>
            <a:ext cx="10869268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[1,_,_,_,_,_,_,_]   [0.9+0.4i,0       ,0.1-0.4i,0       ,0       ,0       ,0       ,0       ]         [1]   |000&gt;[0.302+0.479i]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[_,1,_,_,_,_,_,_]   [0       ,0.9+0.4i,0       ,0.1-0.4i,0       ,0       ,0       ,0       ]         [_]   |001&gt;[0.198-0.125i]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[_,_,_,_,1,_,_,_]   [0.1-0.4i,0       ,0.9+0.4i,0       ,0       ,0       ,0       ,0       ]         [_]   |010&gt;[0.302+0.479i]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[_,_,_,_,_,1,_,_] * [0       ,0.1-0.4i,0       ,0.9+0.4i,0       ,0       ,0       ,0       ] * ... * [_] = |011&gt;[0.198-0.125i]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[_,_,1,_,_,_,_,_]   [0       ,0       ,0       ,0       ,0.9+0.4i,0       ,0.1-0.4i,0       ]         [_]   |100&gt;[0.302+0.125i]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[_,_,_,1,_,_,_,_]   [0       ,0       ,0       ,0       ,0       ,0.9+0.4i,0       ,0.1-0.4i]         [_]   |101&gt;[0.052-0.125i]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[_,_,_,_,_,_,1,_]   [0       ,0       ,0       ,0       ,0.1-0.4i,0       ,0.9+0.4i,0       ]         [_]   |110&gt;[0.302+0.125i]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[_,_,_,_,_,_,_,1]   [0       ,0       ,0       ,0       ,0       ,0.1-0.4i,0       ,0.9+0.4i]         [_]   |111&gt;[0.052-0.125i]</a:t>
            </a:r>
            <a:endParaRPr lang="en-CA" sz="11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E197E-669F-F2F4-08EA-2834EB1F70B5}"/>
              </a:ext>
            </a:extLst>
          </p:cNvPr>
          <p:cNvSpPr txBox="1"/>
          <p:nvPr/>
        </p:nvSpPr>
        <p:spPr>
          <a:xfrm>
            <a:off x="6479946" y="5860857"/>
            <a:ext cx="1961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Quirk</a:t>
            </a:r>
          </a:p>
        </p:txBody>
      </p:sp>
    </p:spTree>
    <p:extLst>
      <p:ext uri="{BB962C8B-B14F-4D97-AF65-F5344CB8AC3E}">
        <p14:creationId xmlns:p14="http://schemas.microsoft.com/office/powerpoint/2010/main" val="26316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44ED1-90A9-DD3C-8160-3B474B567818}"/>
              </a:ext>
            </a:extLst>
          </p:cNvPr>
          <p:cNvSpPr txBox="1"/>
          <p:nvPr/>
        </p:nvSpPr>
        <p:spPr>
          <a:xfrm>
            <a:off x="1584528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(m)⊗(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1FFA6-36BC-4A20-08AD-FE54449596D8}"/>
              </a:ext>
            </a:extLst>
          </p:cNvPr>
          <p:cNvSpPr txBox="1"/>
          <p:nvPr/>
        </p:nvSpPr>
        <p:spPr>
          <a:xfrm>
            <a:off x="4115764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)⊗(m)⊗(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EF170-7127-020D-19E7-DF70DC41A725}"/>
              </a:ext>
            </a:extLst>
          </p:cNvPr>
          <p:cNvSpPr txBox="1"/>
          <p:nvPr/>
        </p:nvSpPr>
        <p:spPr>
          <a:xfrm>
            <a:off x="6652609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35DE1-6353-3CF0-AC06-A71960299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51" y="624656"/>
            <a:ext cx="9329664" cy="45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6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511D1-632E-530E-9F6C-051F2D81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721"/>
            <a:ext cx="12192000" cy="4470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2F2D0-B3B0-D26B-8EDF-304342BC2951}"/>
              </a:ext>
            </a:extLst>
          </p:cNvPr>
          <p:cNvSpPr txBox="1"/>
          <p:nvPr/>
        </p:nvSpPr>
        <p:spPr>
          <a:xfrm>
            <a:off x="163650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E3D7E-9D64-A767-1CAE-6FE799628B03}"/>
              </a:ext>
            </a:extLst>
          </p:cNvPr>
          <p:cNvSpPr txBox="1"/>
          <p:nvPr/>
        </p:nvSpPr>
        <p:spPr>
          <a:xfrm>
            <a:off x="3307076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BD3DB-09BC-ED1F-B4FB-96614A2FE42E}"/>
              </a:ext>
            </a:extLst>
          </p:cNvPr>
          <p:cNvSpPr txBox="1"/>
          <p:nvPr/>
        </p:nvSpPr>
        <p:spPr>
          <a:xfrm>
            <a:off x="6450502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810FE-2383-C416-8FE0-4A090B6057CF}"/>
              </a:ext>
            </a:extLst>
          </p:cNvPr>
          <p:cNvSpPr txBox="1"/>
          <p:nvPr/>
        </p:nvSpPr>
        <p:spPr>
          <a:xfrm>
            <a:off x="9593927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630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44ED1-90A9-DD3C-8160-3B474B567818}"/>
              </a:ext>
            </a:extLst>
          </p:cNvPr>
          <p:cNvSpPr txBox="1"/>
          <p:nvPr/>
        </p:nvSpPr>
        <p:spPr>
          <a:xfrm>
            <a:off x="1346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48F8-CE1F-31E0-84CA-62A6A35C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4133"/>
            <a:ext cx="12192000" cy="3226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CA2C9-F08D-98E0-C741-91F4DE255E60}"/>
              </a:ext>
            </a:extLst>
          </p:cNvPr>
          <p:cNvSpPr txBox="1"/>
          <p:nvPr/>
        </p:nvSpPr>
        <p:spPr>
          <a:xfrm>
            <a:off x="25730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07EB3-C1DC-7FA5-04BA-6E76C1D12CDF}"/>
              </a:ext>
            </a:extLst>
          </p:cNvPr>
          <p:cNvSpPr txBox="1"/>
          <p:nvPr/>
        </p:nvSpPr>
        <p:spPr>
          <a:xfrm>
            <a:off x="50114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85AC9-6989-07B9-F2D4-10E3C9B969E8}"/>
              </a:ext>
            </a:extLst>
          </p:cNvPr>
          <p:cNvSpPr txBox="1"/>
          <p:nvPr/>
        </p:nvSpPr>
        <p:spPr>
          <a:xfrm>
            <a:off x="74498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5725B-0870-8FAB-3EA3-EBD67B64730A}"/>
              </a:ext>
            </a:extLst>
          </p:cNvPr>
          <p:cNvSpPr txBox="1"/>
          <p:nvPr/>
        </p:nvSpPr>
        <p:spPr>
          <a:xfrm>
            <a:off x="9888221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/>
              <a:t>⊗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/>
              <a:t>⊗ 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832042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66313-A60A-8358-A4A1-41B8C3FD205D}"/>
              </a:ext>
            </a:extLst>
          </p:cNvPr>
          <p:cNvSpPr txBox="1"/>
          <p:nvPr/>
        </p:nvSpPr>
        <p:spPr>
          <a:xfrm>
            <a:off x="57148" y="102870"/>
            <a:ext cx="11557207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|0&gt;----(y^0.25)-----(x^0.25)----(+)-----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 |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|0&gt;-------H----------------------o------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CMatrix.gate2x2hadamard /*q2*/, CMatrix.gate2x2fourthrooty /*q1*/, CMatrix.gate2x2fourthrootx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CMatrix.gate2x2identity /*q2*/, CMatrix.gate2x2fourthrootx /*q1*/, CMatrix.gate2x2identity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CMatrix.expand4x4ForNWires( CMatrix.gate4x4cnot, 2, 1, 3 );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"...", // step1.toString({decimalPrecision:1}),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EFCFA-3531-7EC0-91DC-1B97712F18B4}"/>
              </a:ext>
            </a:extLst>
          </p:cNvPr>
          <p:cNvSpPr txBox="1"/>
          <p:nvPr/>
        </p:nvSpPr>
        <p:spPr>
          <a:xfrm>
            <a:off x="57150" y="3293315"/>
            <a:ext cx="11940663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[1,_,_,_,_,_,_,_]   [0.9+0.4i,0       ,0.1-0.4i,0       ,0       ,0       ,0       ,0       ]         [1]   |000&gt;[0.302+0.479i]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[_,1,_,_,_,_,_,_]   [0       ,0.9+0.4i,0       ,0.1-0.4i,0       ,0       ,0       ,0       ]         [_]   |001&gt;[0.198-0.125i]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[_,_,1,_,_,_,_,_]   [0.1-0.4i,0       ,0.9+0.4i,0       ,0       ,0       ,0       ,0       ]         [_]   |010&gt;[0.302+0.125i]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[_,_,_,1,_,_,_,_] * [0       ,0.1-0.4i,0       ,0.9+0.4i,0       ,0       ,0       ,0       ] * ... * [_] = |011&gt;[0.052-0.125i]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[_,_,_,_,_,_,1,_]   [0       ,0       ,0       ,0       ,0.9+0.4i,0       ,0.1-0.4i,0       ]         [_]   |100&gt;[0.302+0.125i]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[_,_,_,_,_,_,_,1]   [0       ,0       ,0       ,0       ,0       ,0.9+0.4i,0       ,0.1-0.4i]         [_]   |101&gt;[0.052-0.125i]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[_,_,_,_,1,_,_,_]   [0       ,0       ,0       ,0       ,0.1-0.4i,0       ,0.9+0.4i,0       ]         [_]   |110&gt;[0.302+0.479i]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[_,_,_,_,_,1,_,_]   [0       ,0       ,0       ,0       ,0       ,0.1-0.4i,0       ,0.9+0.4i]         [_]   |111&gt;[0.198-0.125i]</a:t>
            </a:r>
            <a:endParaRPr lang="en-CA" sz="1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AA877-EDF6-B995-0324-F4339E3FB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173" y="4921342"/>
            <a:ext cx="1211825" cy="1935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FF2874-282D-4FBA-32F0-E74A1E607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180" y="5223417"/>
            <a:ext cx="2093805" cy="1608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82F8B0-0B72-1B03-C0FF-E3B9D2A6ADD4}"/>
              </a:ext>
            </a:extLst>
          </p:cNvPr>
          <p:cNvSpPr txBox="1"/>
          <p:nvPr/>
        </p:nvSpPr>
        <p:spPr>
          <a:xfrm>
            <a:off x="6797716" y="5927229"/>
            <a:ext cx="198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5322C-3FE0-CCE7-7199-D898093B0DC2}"/>
              </a:ext>
            </a:extLst>
          </p:cNvPr>
          <p:cNvSpPr txBox="1"/>
          <p:nvPr/>
        </p:nvSpPr>
        <p:spPr>
          <a:xfrm>
            <a:off x="110661" y="4878876"/>
            <a:ext cx="41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2E696-7B2C-ECA9-C408-19D3767FD114}"/>
              </a:ext>
            </a:extLst>
          </p:cNvPr>
          <p:cNvSpPr txBox="1"/>
          <p:nvPr/>
        </p:nvSpPr>
        <p:spPr>
          <a:xfrm>
            <a:off x="6734628" y="2109706"/>
            <a:ext cx="359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code, without the second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18536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D7F5F-6335-C3D6-DA41-CB3721A0DE4C}"/>
              </a:ext>
            </a:extLst>
          </p:cNvPr>
          <p:cNvSpPr txBox="1"/>
          <p:nvPr/>
        </p:nvSpPr>
        <p:spPr>
          <a:xfrm>
            <a:off x="57150" y="102870"/>
            <a:ext cx="1140742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|0&gt;----(y^0.25)-----(x^0.25)----(+)-----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 |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|0&gt;-------H----------------------o------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CMatrix.transformStateVectorWith2x2(CMatrix.gate2x2hadamard,2,3,input,[]);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CMatrix.transformStateVectorWith2x2(CMatrix.gate2x2fourthrooty,1,3,step1,[]);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CMatrix.transformStateVectorWith2x2(CMatrix.gate2x2fourthrootx,0,3,step1,[]);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CMatrix.transformStateVectorWith2x2(CMatrix.gate2x2fourthrootx,1,3,step1,[]);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CMatrix.transformStateVectorWith2x2(CMatrix.gate2x2not,1,3,step2,[[2,true]]);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step1.toString(),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step2.toString(),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81069-A914-0B8E-4787-136ED92EA925}"/>
              </a:ext>
            </a:extLst>
          </p:cNvPr>
          <p:cNvSpPr txBox="1"/>
          <p:nvPr/>
        </p:nvSpPr>
        <p:spPr>
          <a:xfrm>
            <a:off x="6734628" y="2655270"/>
            <a:ext cx="359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code, with the second optimization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BA9ED-20D8-6B53-F4F7-2FFF188B1F2B}"/>
              </a:ext>
            </a:extLst>
          </p:cNvPr>
          <p:cNvSpPr/>
          <p:nvPr/>
        </p:nvSpPr>
        <p:spPr>
          <a:xfrm>
            <a:off x="941674" y="1633337"/>
            <a:ext cx="3991476" cy="1086811"/>
          </a:xfrm>
          <a:prstGeom prst="rect">
            <a:avLst/>
          </a:prstGeom>
          <a:noFill/>
          <a:ln w="381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7CB05E-2CE3-92F2-8384-87A637C4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519" y="4332495"/>
            <a:ext cx="1580480" cy="2524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3DB42-C64E-0DC9-BC94-925C9CDA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213" y="4333522"/>
            <a:ext cx="2093805" cy="16085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DE8A2D-42FA-3D3A-5803-3E390ADBC7A9}"/>
              </a:ext>
            </a:extLst>
          </p:cNvPr>
          <p:cNvSpPr txBox="1"/>
          <p:nvPr/>
        </p:nvSpPr>
        <p:spPr>
          <a:xfrm>
            <a:off x="8545402" y="5927229"/>
            <a:ext cx="198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9F1FD-FAEA-FA1A-495D-A0530C0C7A52}"/>
              </a:ext>
            </a:extLst>
          </p:cNvPr>
          <p:cNvSpPr txBox="1"/>
          <p:nvPr/>
        </p:nvSpPr>
        <p:spPr>
          <a:xfrm>
            <a:off x="57150" y="4129817"/>
            <a:ext cx="7813111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  [0.427+0.427i]    [0.302+0.479i]    |000&gt;[0.302+0.479i]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[0.177-0.177i]    [0.198-0.125i]    |001&gt;[0.198-0.125i]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[0.177+0.177i]    [0.302+0.125i]    |010&gt;[0.302+0.125i]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-&gt; [0.073-0.073i] -&gt; [0.052-0.125i] -&gt; |011&gt;[0.052-0.125i]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[0.427+0.427i]    [0.302+0.479i]    |100&gt;[0.302+0.125i]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[0.177-0.177i]    [0.198-0.125i]    |101&gt;[0.052-0.125i]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[0.177+0.177i]    [0.302+0.125i]    |110&gt;[0.302+0.479i]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[0.073-0.073i]    [0.052-0.125i]    |111&gt;[0.198-0.125i]</a:t>
            </a:r>
            <a:endParaRPr lang="en-CA" sz="16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24E99-4E21-98F4-08D8-25354FFE8CD2}"/>
              </a:ext>
            </a:extLst>
          </p:cNvPr>
          <p:cNvSpPr txBox="1"/>
          <p:nvPr/>
        </p:nvSpPr>
        <p:spPr>
          <a:xfrm>
            <a:off x="110661" y="6131368"/>
            <a:ext cx="41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</p:spTree>
    <p:extLst>
      <p:ext uri="{BB962C8B-B14F-4D97-AF65-F5344CB8AC3E}">
        <p14:creationId xmlns:p14="http://schemas.microsoft.com/office/powerpoint/2010/main" val="9724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97E7B-CD84-052D-0328-E19623FF7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41" y="254876"/>
            <a:ext cx="11795106" cy="2263931"/>
          </a:xfrm>
        </p:spPr>
        <p:txBody>
          <a:bodyPr>
            <a:normAutofit fontScale="92500" lnSpcReduction="10000"/>
          </a:bodyPr>
          <a:lstStyle/>
          <a:p>
            <a:r>
              <a:rPr lang="en-CA" sz="3600" dirty="0"/>
              <a:t>Without the second optimization, we store explicit 2</a:t>
            </a:r>
            <a:r>
              <a:rPr lang="en-CA" sz="3600" baseline="30000" dirty="0"/>
              <a:t>N</a:t>
            </a:r>
            <a:r>
              <a:rPr lang="en-CA" sz="3600" dirty="0"/>
              <a:t>×2</a:t>
            </a:r>
            <a:r>
              <a:rPr lang="en-CA" sz="3600" baseline="30000" dirty="0"/>
              <a:t>N</a:t>
            </a:r>
            <a:r>
              <a:rPr lang="en-CA" sz="3600" dirty="0"/>
              <a:t> matrices, and at N=13 qubits, each matrix takes 0.5 gigabytes (assuming 32 bit precision)</a:t>
            </a:r>
          </a:p>
          <a:p>
            <a:r>
              <a:rPr lang="en-CA" sz="3600" dirty="0"/>
              <a:t>With the second optimization, by not storing explicit matrices, we can scale up to 20+ qubits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C75BB-E341-ADF8-0C7F-39E4E0C4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80" y="2641928"/>
            <a:ext cx="6367838" cy="385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A65BB-1B6D-F137-4F6E-2A7B12175AAF}"/>
              </a:ext>
            </a:extLst>
          </p:cNvPr>
          <p:cNvSpPr txBox="1"/>
          <p:nvPr/>
        </p:nvSpPr>
        <p:spPr>
          <a:xfrm>
            <a:off x="359482" y="2778262"/>
            <a:ext cx="4712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Runtimes on a 2018 laptop, running JavaScript code inside Chrome, without using the GPU for anything:</a:t>
            </a:r>
          </a:p>
        </p:txBody>
      </p:sp>
    </p:spTree>
    <p:extLst>
      <p:ext uri="{BB962C8B-B14F-4D97-AF65-F5344CB8AC3E}">
        <p14:creationId xmlns:p14="http://schemas.microsoft.com/office/powerpoint/2010/main" val="4117907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2D32-6EB0-99A0-414E-B95577F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5" y="365125"/>
            <a:ext cx="5555673" cy="3874366"/>
          </a:xfrm>
        </p:spPr>
        <p:txBody>
          <a:bodyPr>
            <a:normAutofit fontScale="90000"/>
          </a:bodyPr>
          <a:lstStyle/>
          <a:p>
            <a:r>
              <a:rPr lang="en-CA" dirty="0"/>
              <a:t>For more advanced simulation algorithms, check:</a:t>
            </a:r>
            <a:br>
              <a:rPr lang="en-CA" dirty="0"/>
            </a:br>
            <a:br>
              <a:rPr lang="en-CA" dirty="0"/>
            </a:br>
            <a:r>
              <a:rPr lang="en-CA" dirty="0" err="1"/>
              <a:t>Viamontes</a:t>
            </a:r>
            <a:r>
              <a:rPr lang="en-CA" dirty="0"/>
              <a:t>, Markov, Hayes (2009) "Quantum Circuit Simulation"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518EB-5724-A34A-773F-CEC0F079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64" y="0"/>
            <a:ext cx="5446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2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17E2-8788-6B5F-47A4-21698B32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83036"/>
            <a:ext cx="11804074" cy="1020998"/>
          </a:xfrm>
        </p:spPr>
        <p:txBody>
          <a:bodyPr>
            <a:normAutofit fontScale="90000"/>
          </a:bodyPr>
          <a:lstStyle/>
          <a:p>
            <a:r>
              <a:rPr lang="en-CA" dirty="0"/>
              <a:t>Grover’s algorithm: search over N items in O(N</a:t>
            </a:r>
            <a:r>
              <a:rPr lang="en-CA" baseline="30000" dirty="0"/>
              <a:t>1/2</a:t>
            </a:r>
            <a:r>
              <a:rPr lang="en-CA" dirty="0"/>
              <a:t>) time instead of O(</a:t>
            </a:r>
            <a:r>
              <a:rPr lang="en-CA" i="1" dirty="0"/>
              <a:t>N</a:t>
            </a:r>
            <a:r>
              <a:rPr lang="en-CA" dirty="0"/>
              <a:t>) time, yielding a quadratic speedup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398FA-8287-242F-D810-5985E6ED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37" y="1180231"/>
            <a:ext cx="9829799" cy="5099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E86B2-3A92-8DAB-30C5-9F192F89A062}"/>
              </a:ext>
            </a:extLst>
          </p:cNvPr>
          <p:cNvSpPr txBox="1"/>
          <p:nvPr/>
        </p:nvSpPr>
        <p:spPr>
          <a:xfrm>
            <a:off x="6844145" y="6333014"/>
            <a:ext cx="52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https://www.nature.com/articles/s41467-017-01904-7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500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3ED0-174D-4239-1045-59B84D4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IBM Quantum Composer</a:t>
            </a:r>
          </a:p>
          <a:p>
            <a:pPr lvl="1"/>
            <a:r>
              <a:rPr lang="en-CA" dirty="0"/>
              <a:t> </a:t>
            </a:r>
            <a:r>
              <a:rPr lang="en-CA" dirty="0">
                <a:hlinkClick r:id="rId2"/>
              </a:rPr>
              <a:t>https://quantum-computing.ibm.com/composer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2150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879B5-AD0D-4C59-BD02-329A8BE1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11" y="758667"/>
            <a:ext cx="9855979" cy="60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46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0880A-D72D-4EF2-9E86-F649A3A0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76" y="773958"/>
            <a:ext cx="10029249" cy="60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0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D131B-2306-4D2A-B199-781AC7CD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72" y="692870"/>
            <a:ext cx="10034457" cy="61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00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D05-F082-4AA8-878F-7B23AAAE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" y="770413"/>
            <a:ext cx="6628792" cy="5323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972CE-BFB5-44C5-822D-7F048F20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48" y="770413"/>
            <a:ext cx="5306518" cy="53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4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8628A-56CF-4DC6-A7D0-23C8D625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40" y="774513"/>
            <a:ext cx="7621121" cy="60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E525C-D20D-4004-9B56-3A5D5430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8" y="831341"/>
            <a:ext cx="10910745" cy="57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73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6D213-508F-4A85-888C-B2ACDE6E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87" y="716078"/>
            <a:ext cx="10007826" cy="61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60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BB8C-734C-4804-A56F-870E8372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58" y="703066"/>
            <a:ext cx="8126684" cy="615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63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8FDD0-5BC7-337C-50DE-D1387D60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9" y="1697928"/>
            <a:ext cx="3687098" cy="327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530A9-4D80-CA15-DBE8-11485972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94" y="1697928"/>
            <a:ext cx="3761887" cy="3687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AA9D7-AFE0-018F-BEAB-4A9F1972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418" y="-1"/>
            <a:ext cx="332727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EDA968-EC69-3DAF-3F05-FA1920AB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4" y="147411"/>
            <a:ext cx="5248667" cy="1325563"/>
          </a:xfrm>
        </p:spPr>
        <p:txBody>
          <a:bodyPr/>
          <a:lstStyle/>
          <a:p>
            <a:r>
              <a:rPr lang="en-CA" dirty="0"/>
              <a:t>Phase disk</a:t>
            </a:r>
          </a:p>
        </p:txBody>
      </p:sp>
    </p:spTree>
    <p:extLst>
      <p:ext uri="{BB962C8B-B14F-4D97-AF65-F5344CB8AC3E}">
        <p14:creationId xmlns:p14="http://schemas.microsoft.com/office/powerpoint/2010/main" val="332525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17E2-8788-6B5F-47A4-21698B32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83036"/>
            <a:ext cx="11963399" cy="1828891"/>
          </a:xfrm>
        </p:spPr>
        <p:txBody>
          <a:bodyPr>
            <a:normAutofit fontScale="90000"/>
          </a:bodyPr>
          <a:lstStyle/>
          <a:p>
            <a:r>
              <a:rPr lang="en-CA" dirty="0"/>
              <a:t>Shor’s algorithm: factors </a:t>
            </a:r>
            <a:r>
              <a:rPr lang="en-CA" i="1" dirty="0"/>
              <a:t>N</a:t>
            </a:r>
            <a:r>
              <a:rPr lang="en-CA" dirty="0"/>
              <a:t> in time that is polynomial in log </a:t>
            </a:r>
            <a:r>
              <a:rPr lang="en-CA" i="1" dirty="0"/>
              <a:t>N</a:t>
            </a:r>
            <a:r>
              <a:rPr lang="en-CA" dirty="0"/>
              <a:t> instead of time that is sub-exponential in log </a:t>
            </a:r>
            <a:r>
              <a:rPr lang="en-CA" i="1" dirty="0"/>
              <a:t>N</a:t>
            </a:r>
            <a:r>
              <a:rPr lang="en-CA" dirty="0"/>
              <a:t> , yielding a </a:t>
            </a:r>
            <a:r>
              <a:rPr lang="en-CA" dirty="0" err="1"/>
              <a:t>superpolynomial</a:t>
            </a:r>
            <a:r>
              <a:rPr lang="en-CA" dirty="0"/>
              <a:t> speedup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E86B2-3A92-8DAB-30C5-9F192F89A062}"/>
              </a:ext>
            </a:extLst>
          </p:cNvPr>
          <p:cNvSpPr txBox="1"/>
          <p:nvPr/>
        </p:nvSpPr>
        <p:spPr>
          <a:xfrm>
            <a:off x="6899564" y="6405632"/>
            <a:ext cx="52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https://en.wikipedia.org/wiki/Shor%27s_algorithm</a:t>
            </a:r>
            <a:r>
              <a:rPr lang="en-CA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A3F81-E1FC-4101-2035-DDB2D110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36" y="1974270"/>
            <a:ext cx="11741728" cy="43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98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3ED0-174D-4239-1045-59B84D4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IBM Quantum Composer</a:t>
            </a:r>
          </a:p>
          <a:p>
            <a:pPr lvl="1"/>
            <a:r>
              <a:rPr lang="en-CA" dirty="0"/>
              <a:t> </a:t>
            </a:r>
            <a:r>
              <a:rPr lang="en-CA" dirty="0">
                <a:hlinkClick r:id="rId2"/>
              </a:rPr>
              <a:t>https://quantum-computing.ibm.com/composer</a:t>
            </a:r>
            <a:r>
              <a:rPr lang="en-CA" dirty="0"/>
              <a:t> </a:t>
            </a:r>
          </a:p>
          <a:p>
            <a:r>
              <a:rPr lang="en-CA" dirty="0"/>
              <a:t>Quirk</a:t>
            </a:r>
          </a:p>
          <a:p>
            <a:pPr lvl="1"/>
            <a:r>
              <a:rPr lang="en-CA" dirty="0">
                <a:hlinkClick r:id="rId3"/>
              </a:rPr>
              <a:t>https://algassert.com/quirk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572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B368-A705-0E73-96D7-78198A5C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73025"/>
            <a:ext cx="10515600" cy="733425"/>
          </a:xfrm>
        </p:spPr>
        <p:txBody>
          <a:bodyPr/>
          <a:lstStyle/>
          <a:p>
            <a:r>
              <a:rPr lang="en-CA" dirty="0"/>
              <a:t>Quirk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BDDE6-63E3-FA7E-A703-24D513BB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904784"/>
            <a:ext cx="10699750" cy="58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74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925"/>
            <a:ext cx="10515600" cy="1325563"/>
          </a:xfrm>
        </p:spPr>
        <p:txBody>
          <a:bodyPr/>
          <a:lstStyle/>
          <a:p>
            <a:r>
              <a:rPr lang="en-CA" dirty="0"/>
              <a:t>Examples of proposed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952788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11" y="128782"/>
            <a:ext cx="7384388" cy="1402697"/>
          </a:xfrm>
        </p:spPr>
        <p:txBody>
          <a:bodyPr/>
          <a:lstStyle/>
          <a:p>
            <a:pPr algn="l"/>
            <a:r>
              <a:rPr lang="en-CA" sz="1200" dirty="0"/>
              <a:t>Williams, Milan Marie</a:t>
            </a:r>
            <a:br>
              <a:rPr lang="en-CA" sz="1200" dirty="0"/>
            </a:br>
            <a:r>
              <a:rPr lang="en-CA" sz="1200" dirty="0"/>
              <a:t>2021</a:t>
            </a:r>
            <a:br>
              <a:rPr lang="en-CA" sz="1200" dirty="0"/>
            </a:br>
            <a:r>
              <a:rPr lang="en-CA" sz="1200" dirty="0" err="1"/>
              <a:t>QCVis</a:t>
            </a:r>
            <a:r>
              <a:rPr lang="en-CA" sz="1200" dirty="0"/>
              <a:t>: A Quantum Circuit Visualization and Education Platform for Novices</a:t>
            </a:r>
            <a:br>
              <a:rPr lang="en-CA" sz="1200" dirty="0"/>
            </a:br>
            <a:r>
              <a:rPr lang="en-CA" sz="1200" dirty="0"/>
              <a:t>Bachelor's thesis, Harvard College</a:t>
            </a:r>
            <a:br>
              <a:rPr lang="en-CA" sz="1200" dirty="0"/>
            </a:br>
            <a:r>
              <a:rPr lang="en-CA" sz="1200" dirty="0">
                <a:hlinkClick r:id="rId2"/>
              </a:rPr>
              <a:t>https://nrs.harvard.edu/URN-3:HUL.INSTREPOS:37368560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>
                <a:hlinkClick r:id="rId3"/>
              </a:rPr>
              <a:t>https://dash.harvard.edu/handle/1/37368560</a:t>
            </a:r>
            <a:r>
              <a:rPr lang="en-CA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1D3B10-567D-51C1-950A-D5E1A515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1" y="1684289"/>
            <a:ext cx="5186418" cy="17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2ECE38-F803-0279-CFE3-595A792D5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87" y="128782"/>
            <a:ext cx="6537677" cy="334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1923A3-72C1-28C8-99D4-BECE53F9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81" y="3735913"/>
            <a:ext cx="8078613" cy="437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71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0" y="99754"/>
            <a:ext cx="11773846" cy="1533103"/>
          </a:xfrm>
        </p:spPr>
        <p:txBody>
          <a:bodyPr/>
          <a:lstStyle/>
          <a:p>
            <a:pPr algn="l"/>
            <a:r>
              <a:rPr lang="en-US" sz="1200" dirty="0"/>
              <a:t>% height is probability, color shows phase; it also makes it clearer when things are entangled (although this only works if the entanglement is limited to adjacent qubits)</a:t>
            </a:r>
            <a:br>
              <a:rPr lang="en-US" sz="1200" dirty="0"/>
            </a:br>
            <a:r>
              <a:rPr lang="en-US" sz="1200" dirty="0"/>
              <a:t>% "entangled states are represented by boxes that span across several columns, indicating which qubits are entangled. On the contrary, non-entangled (i.e. separable) states are represented by 1-column boxes."</a:t>
            </a:r>
            <a:br>
              <a:rPr lang="en-US" sz="1200" dirty="0"/>
            </a:br>
            <a:r>
              <a:rPr lang="en-US" sz="1200" dirty="0"/>
              <a:t>Jean-Baptiste Lamy</a:t>
            </a:r>
            <a:br>
              <a:rPr lang="en-US" sz="1200" dirty="0"/>
            </a:br>
            <a:r>
              <a:rPr lang="en-US" sz="1200" dirty="0"/>
              <a:t>Dynamic software visualization of quantum algorithms with rainbow boxes</a:t>
            </a:r>
            <a:br>
              <a:rPr lang="en-US" sz="1200" dirty="0"/>
            </a:br>
            <a:r>
              <a:rPr lang="en-US" sz="1200" dirty="0"/>
              <a:t>IVAPP 2019</a:t>
            </a:r>
            <a:br>
              <a:rPr lang="en-US" sz="1200" dirty="0"/>
            </a:br>
            <a:r>
              <a:rPr lang="en-US" sz="1200" dirty="0"/>
              <a:t>2019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https://hal.archives-ouvertes.fr/hal-02264243/document</a:t>
            </a:r>
            <a:r>
              <a:rPr lang="en-US" sz="12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4C07D0-09FC-3478-BFB6-2FCC1AAB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8" y="1794880"/>
            <a:ext cx="2754765" cy="157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20983D-7B83-1838-796D-F652A868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2" y="3488968"/>
            <a:ext cx="5063912" cy="31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477E378-C785-F70D-B6CE-390A66C5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658" y="793666"/>
            <a:ext cx="4688341" cy="585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161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10" y="128782"/>
            <a:ext cx="11614189" cy="570117"/>
          </a:xfrm>
        </p:spPr>
        <p:txBody>
          <a:bodyPr/>
          <a:lstStyle/>
          <a:p>
            <a:pPr algn="l"/>
            <a:r>
              <a:rPr lang="en-CA" sz="1200" dirty="0"/>
              <a:t>Lin, </a:t>
            </a:r>
            <a:r>
              <a:rPr lang="en-CA" sz="1200" dirty="0" err="1"/>
              <a:t>Siyuan</a:t>
            </a:r>
            <a:r>
              <a:rPr lang="en-CA" sz="1200" dirty="0"/>
              <a:t>, Jiang Hao, and Lingyun Sun. "</a:t>
            </a:r>
            <a:r>
              <a:rPr lang="en-CA" sz="1200" dirty="0" err="1"/>
              <a:t>Quflow</a:t>
            </a:r>
            <a:r>
              <a:rPr lang="en-CA" sz="1200" dirty="0"/>
              <a:t>: Visualizing parameter flow in quantum circuits for understanding quantum computation." In 2018 IEEE Scientific Visualization Conference (</a:t>
            </a:r>
            <a:r>
              <a:rPr lang="en-CA" sz="1200" dirty="0" err="1"/>
              <a:t>SciVis</a:t>
            </a:r>
            <a:r>
              <a:rPr lang="en-CA" sz="1200" dirty="0"/>
              <a:t>), pp. 37-41. IEEE, 2018.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EBE5A2-E8C7-E535-5E12-4CE80625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055" y="698899"/>
            <a:ext cx="8559891" cy="60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60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C5FD-0DA8-F867-4971-335A0E3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43452"/>
            <a:ext cx="11526982" cy="1325563"/>
          </a:xfrm>
        </p:spPr>
        <p:txBody>
          <a:bodyPr/>
          <a:lstStyle/>
          <a:p>
            <a:r>
              <a:rPr lang="en-CA" dirty="0"/>
              <a:t>Craig </a:t>
            </a:r>
            <a:r>
              <a:rPr lang="en-CA" dirty="0" err="1"/>
              <a:t>Gidney</a:t>
            </a:r>
            <a:r>
              <a:rPr lang="en-CA" dirty="0"/>
              <a:t>, 2017  </a:t>
            </a:r>
            <a:r>
              <a:rPr lang="en-CA" dirty="0">
                <a:hlinkClick r:id="rId2"/>
              </a:rPr>
              <a:t>https://algassert.com/post/1716</a:t>
            </a:r>
            <a:r>
              <a:rPr lang="en-CA" dirty="0"/>
              <a:t>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60B573-42F0-75BF-3B98-61708C20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8" y="2009342"/>
            <a:ext cx="10947505" cy="37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13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A0EEDC-1C91-FE7A-B06C-A840C855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362"/>
            <a:ext cx="12192000" cy="43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6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C1A12-91A9-90F4-B0C8-308AC33D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62"/>
            <a:ext cx="12192000" cy="6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52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C2D5F-5E58-501E-3100-DF9C27D1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35" y="0"/>
            <a:ext cx="9948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CDD5-6F7F-146C-6D0C-7C859B35F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87" y="133133"/>
            <a:ext cx="11740644" cy="659173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Qubits can be implemented using photon polarization, particle spin, superconducting current loops…</a:t>
            </a:r>
          </a:p>
          <a:p>
            <a:r>
              <a:rPr lang="en-CA" dirty="0"/>
              <a:t>Qubits can store 0 and 1 in superposition.  Measuring the state of a qubit causes it to collapse to 0 or 1.  Qubits can also be entangled (i.e., there is a correlation between their measured values).</a:t>
            </a:r>
          </a:p>
          <a:p>
            <a:r>
              <a:rPr lang="en-CA" dirty="0"/>
              <a:t>Quantum circuits</a:t>
            </a:r>
            <a:r>
              <a:rPr lang="ja-JP" altLang="en-US" dirty="0"/>
              <a:t> </a:t>
            </a:r>
            <a:r>
              <a:rPr lang="en-CA" dirty="0"/>
              <a:t>and quantum logic gates are an abstraction layer on top of physical qubits</a:t>
            </a:r>
          </a:p>
          <a:p>
            <a:pPr lvl="1"/>
            <a:r>
              <a:rPr lang="en-CA" dirty="0"/>
              <a:t>We hide the details of the physical qubits</a:t>
            </a:r>
          </a:p>
          <a:p>
            <a:pPr lvl="1"/>
            <a:r>
              <a:rPr lang="en-CA" dirty="0"/>
              <a:t>We typically assume no noise, no decoherence, and assume the qubits are fully interconnected, and assume all qubit logic gates are available to us. In reality, there may be a compiler or translation stage that substitutes gates, adds swaps, optimizes for noise, etc.</a:t>
            </a:r>
          </a:p>
          <a:p>
            <a:pPr lvl="1"/>
            <a:r>
              <a:rPr lang="en-CA" dirty="0"/>
              <a:t>The ‘wires’ (horizontal lines) are metaphorical; they show the sequence of operations on each qubit, with time advancing left-to-right. They are not physical wires.</a:t>
            </a:r>
          </a:p>
          <a:p>
            <a:pPr lvl="1"/>
            <a:r>
              <a:rPr lang="en-CA" dirty="0"/>
              <a:t>The circuit is typically executed many times, allowing us to measure probabilities of 0 and 1</a:t>
            </a:r>
          </a:p>
          <a:p>
            <a:r>
              <a:rPr lang="en-CA" dirty="0"/>
              <a:t>All quantum circuits can be simulated on a classical computer</a:t>
            </a:r>
          </a:p>
          <a:p>
            <a:r>
              <a:rPr lang="en-CA" dirty="0"/>
              <a:t>Simulating an N-qubit circuit with a classical computer requires exponential (O(2</a:t>
            </a:r>
            <a:r>
              <a:rPr lang="en-CA" baseline="30000" dirty="0"/>
              <a:t>N</a:t>
            </a:r>
            <a:r>
              <a:rPr lang="en-CA" dirty="0"/>
              <a:t>)) time and space, but this does not necessarily mean that a quantum algorithm gives us an exponential speedup over the best classical algorithm. The speedup from a quantum computer depends on the details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18330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9A56-C748-8368-ECE9-C029456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2" y="198871"/>
            <a:ext cx="8201891" cy="549275"/>
          </a:xfrm>
        </p:spPr>
        <p:txBody>
          <a:bodyPr>
            <a:normAutofit fontScale="90000"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3278-DAFD-8299-50E0-6286FFFB1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7" y="803564"/>
            <a:ext cx="11914908" cy="565265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Book:</a:t>
            </a:r>
          </a:p>
          <a:p>
            <a:pPr lvl="1"/>
            <a:r>
              <a:rPr lang="en-CA" dirty="0"/>
              <a:t>Michael Nielsen, Isaac Chuang, Quantum Computation and Quantum Information, 2010</a:t>
            </a:r>
          </a:p>
          <a:p>
            <a:r>
              <a:rPr lang="en-CA" dirty="0"/>
              <a:t>Free books:</a:t>
            </a:r>
          </a:p>
          <a:p>
            <a:pPr lvl="1"/>
            <a:r>
              <a:rPr lang="en-CA" dirty="0"/>
              <a:t>Thomas G. Wong, Introduction to Classical and Quantum Computing, 2022, </a:t>
            </a:r>
            <a:r>
              <a:rPr lang="en-CA" dirty="0">
                <a:hlinkClick r:id="rId2"/>
              </a:rPr>
              <a:t>http://www.thomaswong.net/</a:t>
            </a:r>
            <a:r>
              <a:rPr lang="en-CA" dirty="0"/>
              <a:t>  </a:t>
            </a:r>
          </a:p>
          <a:p>
            <a:pPr lvl="1"/>
            <a:r>
              <a:rPr lang="en-CA" dirty="0" err="1"/>
              <a:t>Venkateswaran</a:t>
            </a:r>
            <a:r>
              <a:rPr lang="en-CA" dirty="0"/>
              <a:t> </a:t>
            </a:r>
            <a:r>
              <a:rPr lang="en-CA" dirty="0" err="1"/>
              <a:t>Kasirajan</a:t>
            </a:r>
            <a:r>
              <a:rPr lang="en-CA" dirty="0"/>
              <a:t>, Fundamentals of Quantum Computing: Theory and Practice, 2021, </a:t>
            </a:r>
            <a:r>
              <a:rPr lang="en-CA" dirty="0">
                <a:hlinkClick r:id="rId3"/>
              </a:rPr>
              <a:t>https://link.springer.com/book/10.1007/978-3-030-63689-0?&amp;utm_medium=display&amp;utm_source=criteo&amp;utm_campaign=3_fjp8312_product_us_springerlink&amp;utm_content=us_banner_29012020</a:t>
            </a:r>
            <a:r>
              <a:rPr lang="en-CA" dirty="0"/>
              <a:t>  </a:t>
            </a:r>
          </a:p>
          <a:p>
            <a:pPr lvl="1"/>
            <a:r>
              <a:rPr lang="en-CA" dirty="0"/>
              <a:t>Ciaran Hughes, Joshua Isaacson, Anastasia Perry, </a:t>
            </a:r>
            <a:r>
              <a:rPr lang="en-CA" dirty="0" err="1"/>
              <a:t>Ranbel</a:t>
            </a:r>
            <a:r>
              <a:rPr lang="en-CA" dirty="0"/>
              <a:t> F. Sun, Jessica Turner, Quantum Computing for the Quantum Curious, 2021, </a:t>
            </a:r>
            <a:r>
              <a:rPr lang="en-CA" dirty="0">
                <a:hlinkClick r:id="rId4"/>
              </a:rPr>
              <a:t>https://library.oapen.org/bitstream/handle/20.500.12657/48236/9783030616014.pdf</a:t>
            </a:r>
            <a:r>
              <a:rPr lang="en-CA" dirty="0"/>
              <a:t>  </a:t>
            </a:r>
          </a:p>
          <a:p>
            <a:r>
              <a:rPr lang="en-CA" dirty="0"/>
              <a:t>Non-technical explanation of Shor’s algorithm:</a:t>
            </a:r>
          </a:p>
          <a:p>
            <a:pPr lvl="1"/>
            <a:r>
              <a:rPr lang="en-CA" dirty="0">
                <a:hlinkClick r:id="rId5"/>
              </a:rPr>
              <a:t>https://scottaaronson.blog/?p=208</a:t>
            </a:r>
            <a:r>
              <a:rPr lang="en-CA" dirty="0"/>
              <a:t> </a:t>
            </a:r>
          </a:p>
          <a:p>
            <a:r>
              <a:rPr lang="en-CA" dirty="0"/>
              <a:t>Playlist:</a:t>
            </a:r>
          </a:p>
          <a:p>
            <a:pPr lvl="1"/>
            <a:r>
              <a:rPr lang="en-CA" dirty="0">
                <a:hlinkClick r:id="rId6"/>
              </a:rPr>
              <a:t>https://www.youtube.com/playlist?list=PLWDaTqG3UM0Ow0QWaxeeYTmr0hyF1duRl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81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gate (also called X gate)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0FA5-33F4-09C9-E863-4B349D07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22" y="2429234"/>
            <a:ext cx="1381318" cy="105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942110" y="2554193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7F9F-5E86-888D-FD1D-8928CD8708F2}"/>
              </a:ext>
            </a:extLst>
          </p:cNvPr>
          <p:cNvSpPr txBox="1"/>
          <p:nvPr/>
        </p:nvSpPr>
        <p:spPr>
          <a:xfrm>
            <a:off x="3323020" y="2554193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NOT 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76608"/>
              </p:ext>
            </p:extLst>
          </p:nvPr>
        </p:nvGraphicFramePr>
        <p:xfrm>
          <a:off x="7426038" y="2066567"/>
          <a:ext cx="358115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79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790579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NOT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19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" y="207963"/>
            <a:ext cx="11458575" cy="1325563"/>
          </a:xfrm>
        </p:spPr>
        <p:txBody>
          <a:bodyPr/>
          <a:lstStyle/>
          <a:p>
            <a:r>
              <a:rPr lang="en-CA" dirty="0"/>
              <a:t>CNOT “controlled-not” gate (similar to XOR gate)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1149494" y="2113312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44336"/>
              </p:ext>
            </p:extLst>
          </p:nvPr>
        </p:nvGraphicFramePr>
        <p:xfrm>
          <a:off x="7128598" y="1558633"/>
          <a:ext cx="4696689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563">
                  <a:extLst>
                    <a:ext uri="{9D8B030D-6E8A-4147-A177-3AD203B41FA5}">
                      <a16:colId xmlns:a16="http://schemas.microsoft.com/office/drawing/2014/main" val="179423928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 err="1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CA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73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7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C29A9B9-3A31-970B-6051-3F415FE5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06" y="2113312"/>
            <a:ext cx="1400370" cy="218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C8F29-F39A-1511-6AA3-18260DF60034}"/>
              </a:ext>
            </a:extLst>
          </p:cNvPr>
          <p:cNvSpPr txBox="1"/>
          <p:nvPr/>
        </p:nvSpPr>
        <p:spPr>
          <a:xfrm>
            <a:off x="1149494" y="3332512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9AE46-56D7-5E87-BE3B-52E7C0B908B2}"/>
              </a:ext>
            </a:extLst>
          </p:cNvPr>
          <p:cNvSpPr txBox="1"/>
          <p:nvPr/>
        </p:nvSpPr>
        <p:spPr>
          <a:xfrm>
            <a:off x="3452476" y="2113312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10DA6-D1CF-BD04-D8C7-2D13DC2C7A31}"/>
              </a:ext>
            </a:extLst>
          </p:cNvPr>
          <p:cNvSpPr txBox="1"/>
          <p:nvPr/>
        </p:nvSpPr>
        <p:spPr>
          <a:xfrm>
            <a:off x="3452476" y="3332512"/>
            <a:ext cx="248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a ⊕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21AAA-96FD-5592-AE20-92F307BBA38B}"/>
              </a:ext>
            </a:extLst>
          </p:cNvPr>
          <p:cNvSpPr txBox="1"/>
          <p:nvPr/>
        </p:nvSpPr>
        <p:spPr>
          <a:xfrm>
            <a:off x="287688" y="4711045"/>
            <a:ext cx="6840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It </a:t>
            </a:r>
            <a:r>
              <a:rPr lang="en-CA" sz="2400" i="1" dirty="0"/>
              <a:t>seems</a:t>
            </a:r>
            <a:r>
              <a:rPr lang="en-CA" sz="2400" dirty="0"/>
              <a:t> like the second qubit has no causal effect on the first qubit, that the direction of causality is from first to second qubit. However, as we will see, with superposition</a:t>
            </a:r>
            <a:r>
              <a:rPr lang="ja-JP" altLang="en-US" sz="2400" dirty="0"/>
              <a:t> </a:t>
            </a:r>
            <a:r>
              <a:rPr lang="en-CA" sz="2400" dirty="0"/>
              <a:t>and entanglement, this gate does strange things.</a:t>
            </a:r>
          </a:p>
        </p:txBody>
      </p:sp>
    </p:spTree>
    <p:extLst>
      <p:ext uri="{BB962C8B-B14F-4D97-AF65-F5344CB8AC3E}">
        <p14:creationId xmlns:p14="http://schemas.microsoft.com/office/powerpoint/2010/main" val="15961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Hadamard gate: one of many gates that create superposition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942110" y="2554193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7F9F-5E86-888D-FD1D-8928CD8708F2}"/>
              </a:ext>
            </a:extLst>
          </p:cNvPr>
          <p:cNvSpPr txBox="1"/>
          <p:nvPr/>
        </p:nvSpPr>
        <p:spPr>
          <a:xfrm>
            <a:off x="3323020" y="2554193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H 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5777"/>
              </p:ext>
            </p:extLst>
          </p:nvPr>
        </p:nvGraphicFramePr>
        <p:xfrm>
          <a:off x="7336224" y="2288238"/>
          <a:ext cx="358115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79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790579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H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 and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 and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67E480F-F3C9-0739-326D-4B5A87E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50" y="2429382"/>
            <a:ext cx="140037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3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3477</TotalTime>
  <Words>6340</Words>
  <Application>Microsoft Office PowerPoint</Application>
  <PresentationFormat>Widescreen</PresentationFormat>
  <Paragraphs>653</Paragraphs>
  <Slides>60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Simulating and Visualizing Quantum Circuits</vt:lpstr>
      <vt:lpstr>Quantum Computers: IBM</vt:lpstr>
      <vt:lpstr>Quantum Computers: IBM</vt:lpstr>
      <vt:lpstr>Grover’s algorithm: search over N items in O(N1/2) time instead of O(N) time, yielding a quadratic speedup</vt:lpstr>
      <vt:lpstr>Shor’s algorithm: factors N in time that is polynomial in log N instead of time that is sub-exponential in log N , yielding a superpolynomial speedup</vt:lpstr>
      <vt:lpstr>PowerPoint Presentation</vt:lpstr>
      <vt:lpstr>NOT gate (also called X gate)</vt:lpstr>
      <vt:lpstr>CNOT “controlled-not” gate (similar to XOR gate)</vt:lpstr>
      <vt:lpstr>Hadamard gate: one of many gates that create superposition</vt:lpstr>
      <vt:lpstr>Measurement of a qubit in superposition can result in 0 or 1</vt:lpstr>
      <vt:lpstr>Uncorrelated qubits</vt:lpstr>
      <vt:lpstr>Circuit that entangles two qubits</vt:lpstr>
      <vt:lpstr>Hadamard is its own inverse. H2 = I  </vt:lpstr>
      <vt:lpstr>The control bit does not just “read” !!</vt:lpstr>
      <vt:lpstr>There are equivalent sets of gates.  The three equations below are all equivalent to each other (we can see this by adding more H gates and canceling gates when possible).  These equivalences also seem to reverse the direction of causality in the CNOT gate!</vt:lpstr>
      <vt:lpstr>Each gate can be described with a matrix</vt:lpstr>
      <vt:lpstr>The processing of qubits can be described with matrix multiplications</vt:lpstr>
      <vt:lpstr>Bra and ket notation</vt:lpstr>
      <vt:lpstr>PowerPoint Presentation</vt:lpstr>
      <vt:lpstr>PowerPoint Presentation</vt:lpstr>
      <vt:lpstr>PowerPoint Presentation</vt:lpstr>
      <vt:lpstr>Bloch sphere: to visualize one qubit</vt:lpstr>
      <vt:lpstr>The processing of qubits can be described with matrix multiplications</vt:lpstr>
      <vt:lpstr>PowerPoint Presentation</vt:lpstr>
      <vt:lpstr>PowerPoint Presentation</vt:lpstr>
      <vt:lpstr>PowerPoint Presentation</vt:lpstr>
      <vt:lpstr>PowerPoint Presentation</vt:lpstr>
      <vt:lpstr>Tensor product or kronecker product</vt:lpstr>
      <vt:lpstr>Example: the 8×1 input state vector for this circuit is a tensor product</vt:lpstr>
      <vt:lpstr>PowerPoint Presentation</vt:lpstr>
      <vt:lpstr>PowerPoint Presentation</vt:lpstr>
      <vt:lpstr>PowerPoint Presentation</vt:lpstr>
      <vt:lpstr>The tensor products are sparse (mostly contain zeros)</vt:lpstr>
      <vt:lpstr>The tensor products are sparse (mostly contain zeros)</vt:lpstr>
      <vt:lpstr>The tensor products are sparse (mostly contain zeros)</vt:lpstr>
      <vt:lpstr>PowerPoint Presentation</vt:lpstr>
      <vt:lpstr>PowerPoint Presentation</vt:lpstr>
      <vt:lpstr>PowerPoint Presentation</vt:lpstr>
      <vt:lpstr>For more advanced simulation algorithms, check:  Viamontes, Markov, Hayes (2009) "Quantum Circuit Simulation"</vt:lpstr>
      <vt:lpstr>Example software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Phase disk</vt:lpstr>
      <vt:lpstr>Example software</vt:lpstr>
      <vt:lpstr>Quirk</vt:lpstr>
      <vt:lpstr>Examples of proposed visualizations</vt:lpstr>
      <vt:lpstr>Williams, Milan Marie 2021 QCVis: A Quantum Circuit Visualization and Education Platform for Novices Bachelor's thesis, Harvard College https://nrs.harvard.edu/URN-3:HUL.INSTREPOS:37368560  https://dash.harvard.edu/handle/1/37368560 </vt:lpstr>
      <vt:lpstr>% height is probability, color shows phase; it also makes it clearer when things are entangled (although this only works if the entanglement is limited to adjacent qubits) % "entangled states are represented by boxes that span across several columns, indicating which qubits are entangled. On the contrary, non-entangled (i.e. separable) states are represented by 1-column boxes." Jean-Baptiste Lamy Dynamic software visualization of quantum algorithms with rainbow boxes IVAPP 2019 2019 https://hal.archives-ouvertes.fr/hal-02264243/document </vt:lpstr>
      <vt:lpstr>Lin, Siyuan, Jiang Hao, and Lingyun Sun. "Quflow: Visualizing parameter flow in quantum circuits for understanding quantum computation." In 2018 IEEE Scientific Visualization Conference (SciVis), pp. 37-41. IEEE, 2018.</vt:lpstr>
      <vt:lpstr>Craig Gidney, 2017  https://algassert.com/post/1716  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McGuffin</dc:creator>
  <cp:lastModifiedBy>Michael McGuffin</cp:lastModifiedBy>
  <cp:revision>57</cp:revision>
  <dcterms:created xsi:type="dcterms:W3CDTF">2023-07-18T19:39:26Z</dcterms:created>
  <dcterms:modified xsi:type="dcterms:W3CDTF">2023-11-28T14:07:31Z</dcterms:modified>
</cp:coreProperties>
</file>